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Horta" charset="1" panose="020C0706030708060507"/>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Big Shoulders Display" charset="1" panose="00000000000000000000"/>
      <p:regular r:id="rId22"/>
    </p:embeddedFont>
    <p:embeddedFont>
      <p:font typeface="Big Shoulders Display Bold" charset="1" panose="00000000000000000000"/>
      <p:regular r:id="rId23"/>
    </p:embeddedFont>
    <p:embeddedFont>
      <p:font typeface="Big Shoulders Display Thin" charset="1" panose="00000000000000000000"/>
      <p:regular r:id="rId24"/>
    </p:embeddedFont>
    <p:embeddedFont>
      <p:font typeface="Big Shoulders Display Medium" charset="1" panose="00000000000000000000"/>
      <p:regular r:id="rId25"/>
    </p:embeddedFont>
    <p:embeddedFont>
      <p:font typeface="Repo Bold" charset="1" panose="02000503040000020004"/>
      <p:regular r:id="rId26"/>
    </p:embeddedFont>
    <p:embeddedFont>
      <p:font typeface="Repo Bold Bold" charset="1" panose="0200050304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2" Target="../media/image2.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2" Target="../media/image2.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5.png" Type="http://schemas.openxmlformats.org/officeDocument/2006/relationships/image"/><Relationship Id="rId14" Target="../media/image6.svg" Type="http://schemas.openxmlformats.org/officeDocument/2006/relationships/image"/><Relationship Id="rId2" Target="../media/image2.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9179" r="0" b="-107487"/>
            </a:stretch>
          </a:blipFill>
        </p:spPr>
      </p:sp>
      <p:grpSp>
        <p:nvGrpSpPr>
          <p:cNvPr name="Group 3" id="3"/>
          <p:cNvGrpSpPr/>
          <p:nvPr/>
        </p:nvGrpSpPr>
        <p:grpSpPr>
          <a:xfrm rot="0">
            <a:off x="3767675" y="2410806"/>
            <a:ext cx="10752650" cy="7144019"/>
            <a:chOff x="0" y="0"/>
            <a:chExt cx="2831974" cy="1881552"/>
          </a:xfrm>
        </p:grpSpPr>
        <p:sp>
          <p:nvSpPr>
            <p:cNvPr name="Freeform 4" id="4"/>
            <p:cNvSpPr/>
            <p:nvPr/>
          </p:nvSpPr>
          <p:spPr>
            <a:xfrm flipH="false" flipV="false" rot="0">
              <a:off x="0" y="0"/>
              <a:ext cx="2831974" cy="1881552"/>
            </a:xfrm>
            <a:custGeom>
              <a:avLst/>
              <a:gdLst/>
              <a:ahLst/>
              <a:cxnLst/>
              <a:rect r="r" b="b" t="t" l="l"/>
              <a:pathLst>
                <a:path h="1881552" w="2831974">
                  <a:moveTo>
                    <a:pt x="36720" y="0"/>
                  </a:moveTo>
                  <a:lnTo>
                    <a:pt x="2795254" y="0"/>
                  </a:lnTo>
                  <a:cubicBezTo>
                    <a:pt x="2804992" y="0"/>
                    <a:pt x="2814332" y="3869"/>
                    <a:pt x="2821219" y="10755"/>
                  </a:cubicBezTo>
                  <a:cubicBezTo>
                    <a:pt x="2828105" y="17641"/>
                    <a:pt x="2831974" y="26981"/>
                    <a:pt x="2831974" y="36720"/>
                  </a:cubicBezTo>
                  <a:lnTo>
                    <a:pt x="2831974" y="1844832"/>
                  </a:lnTo>
                  <a:cubicBezTo>
                    <a:pt x="2831974" y="1865112"/>
                    <a:pt x="2815534" y="1881552"/>
                    <a:pt x="2795254" y="1881552"/>
                  </a:cubicBezTo>
                  <a:lnTo>
                    <a:pt x="36720" y="1881552"/>
                  </a:lnTo>
                  <a:cubicBezTo>
                    <a:pt x="26981" y="1881552"/>
                    <a:pt x="17641" y="1877683"/>
                    <a:pt x="10755" y="1870797"/>
                  </a:cubicBezTo>
                  <a:cubicBezTo>
                    <a:pt x="3869" y="1863911"/>
                    <a:pt x="0" y="1854571"/>
                    <a:pt x="0" y="1844832"/>
                  </a:cubicBezTo>
                  <a:lnTo>
                    <a:pt x="0" y="36720"/>
                  </a:lnTo>
                  <a:cubicBezTo>
                    <a:pt x="0" y="26981"/>
                    <a:pt x="3869" y="17641"/>
                    <a:pt x="10755" y="10755"/>
                  </a:cubicBezTo>
                  <a:cubicBezTo>
                    <a:pt x="17641" y="3869"/>
                    <a:pt x="26981" y="0"/>
                    <a:pt x="36720" y="0"/>
                  </a:cubicBezTo>
                  <a:close/>
                </a:path>
              </a:pathLst>
            </a:custGeom>
            <a:gradFill rotWithShape="true">
              <a:gsLst>
                <a:gs pos="0">
                  <a:srgbClr val="A6A6A6">
                    <a:alpha val="68000"/>
                  </a:srgbClr>
                </a:gs>
                <a:gs pos="100000">
                  <a:srgbClr val="FFFFFF">
                    <a:alpha val="68000"/>
                  </a:srgbClr>
                </a:gs>
              </a:gsLst>
              <a:lin ang="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91565" y="3446174"/>
            <a:ext cx="8904870" cy="4484962"/>
          </a:xfrm>
          <a:prstGeom prst="rect">
            <a:avLst/>
          </a:prstGeom>
        </p:spPr>
        <p:txBody>
          <a:bodyPr anchor="t" rtlCol="false" tIns="0" lIns="0" bIns="0" rIns="0">
            <a:spAutoFit/>
          </a:bodyPr>
          <a:lstStyle/>
          <a:p>
            <a:pPr algn="ctr">
              <a:lnSpc>
                <a:spcPts val="11573"/>
              </a:lnSpc>
            </a:pPr>
            <a:r>
              <a:rPr lang="en-US" sz="11573">
                <a:solidFill>
                  <a:srgbClr val="FFFFFF"/>
                </a:solidFill>
                <a:latin typeface="Horta"/>
              </a:rPr>
              <a:t>POTATO LEAF DISEASE DETECTION DL MODEL</a:t>
            </a:r>
          </a:p>
        </p:txBody>
      </p:sp>
      <p:sp>
        <p:nvSpPr>
          <p:cNvPr name="TextBox 7" id="7"/>
          <p:cNvSpPr txBox="true"/>
          <p:nvPr/>
        </p:nvSpPr>
        <p:spPr>
          <a:xfrm rot="0">
            <a:off x="3376492" y="7959497"/>
            <a:ext cx="11805869" cy="1298803"/>
          </a:xfrm>
          <a:prstGeom prst="rect">
            <a:avLst/>
          </a:prstGeom>
        </p:spPr>
        <p:txBody>
          <a:bodyPr anchor="t" rtlCol="false" tIns="0" lIns="0" bIns="0" rIns="0">
            <a:spAutoFit/>
          </a:bodyPr>
          <a:lstStyle/>
          <a:p>
            <a:pPr algn="ctr">
              <a:lnSpc>
                <a:spcPts val="5027"/>
              </a:lnSpc>
            </a:pPr>
            <a:r>
              <a:rPr lang="en-US" sz="5027">
                <a:solidFill>
                  <a:srgbClr val="FFFFFF"/>
                </a:solidFill>
                <a:latin typeface="Horta Bold"/>
              </a:rPr>
              <a:t>DATA COLLECTION | MODEL BUILDING | WEB PAGE | GCP  EMULATOR APP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5055" y="125055"/>
            <a:ext cx="18037890" cy="10036890"/>
            <a:chOff x="0" y="0"/>
            <a:chExt cx="8213244" cy="4570126"/>
          </a:xfrm>
        </p:grpSpPr>
        <p:sp>
          <p:nvSpPr>
            <p:cNvPr name="Freeform 4" id="4"/>
            <p:cNvSpPr/>
            <p:nvPr/>
          </p:nvSpPr>
          <p:spPr>
            <a:xfrm flipH="false" flipV="false" rot="0">
              <a:off x="0" y="0"/>
              <a:ext cx="8213244" cy="4570126"/>
            </a:xfrm>
            <a:custGeom>
              <a:avLst/>
              <a:gdLst/>
              <a:ahLst/>
              <a:cxnLst/>
              <a:rect r="r" b="b" t="t" l="l"/>
              <a:pathLst>
                <a:path h="4570126" w="8213244">
                  <a:moveTo>
                    <a:pt x="14593" y="0"/>
                  </a:moveTo>
                  <a:lnTo>
                    <a:pt x="8198651" y="0"/>
                  </a:lnTo>
                  <a:cubicBezTo>
                    <a:pt x="8202521" y="0"/>
                    <a:pt x="8206232" y="1537"/>
                    <a:pt x="8208969" y="4274"/>
                  </a:cubicBezTo>
                  <a:cubicBezTo>
                    <a:pt x="8211707" y="7011"/>
                    <a:pt x="8213244" y="10723"/>
                    <a:pt x="8213244" y="14593"/>
                  </a:cubicBezTo>
                  <a:lnTo>
                    <a:pt x="8213244" y="4555533"/>
                  </a:lnTo>
                  <a:cubicBezTo>
                    <a:pt x="8213244" y="4563592"/>
                    <a:pt x="8206710" y="4570126"/>
                    <a:pt x="8198651" y="4570126"/>
                  </a:cubicBezTo>
                  <a:lnTo>
                    <a:pt x="14593" y="4570126"/>
                  </a:lnTo>
                  <a:cubicBezTo>
                    <a:pt x="10723" y="4570126"/>
                    <a:pt x="7011" y="4568588"/>
                    <a:pt x="4274" y="4565852"/>
                  </a:cubicBezTo>
                  <a:cubicBezTo>
                    <a:pt x="1537" y="4563115"/>
                    <a:pt x="0" y="4559403"/>
                    <a:pt x="0" y="4555533"/>
                  </a:cubicBezTo>
                  <a:lnTo>
                    <a:pt x="0" y="14593"/>
                  </a:lnTo>
                  <a:cubicBezTo>
                    <a:pt x="0" y="6533"/>
                    <a:pt x="6533" y="0"/>
                    <a:pt x="14593"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7031" y="1674818"/>
            <a:ext cx="17713937" cy="8229600"/>
          </a:xfrm>
          <a:custGeom>
            <a:avLst/>
            <a:gdLst/>
            <a:ahLst/>
            <a:cxnLst/>
            <a:rect r="r" b="b" t="t" l="l"/>
            <a:pathLst>
              <a:path h="8229600" w="17713937">
                <a:moveTo>
                  <a:pt x="0" y="0"/>
                </a:moveTo>
                <a:lnTo>
                  <a:pt x="17713938" y="0"/>
                </a:lnTo>
                <a:lnTo>
                  <a:pt x="17713938" y="8229600"/>
                </a:lnTo>
                <a:lnTo>
                  <a:pt x="0" y="8229600"/>
                </a:lnTo>
                <a:lnTo>
                  <a:pt x="0" y="0"/>
                </a:lnTo>
                <a:close/>
              </a:path>
            </a:pathLst>
          </a:custGeom>
          <a:blipFill>
            <a:blip r:embed="rId5"/>
            <a:stretch>
              <a:fillRect l="0" t="0" r="0" b="0"/>
            </a:stretch>
          </a:blipFill>
          <a:ln w="38100" cap="sq">
            <a:solidFill>
              <a:srgbClr val="000000"/>
            </a:solidFill>
            <a:prstDash val="solid"/>
            <a:miter/>
          </a:ln>
        </p:spPr>
      </p:sp>
      <p:sp>
        <p:nvSpPr>
          <p:cNvPr name="Freeform 8" id="8"/>
          <p:cNvSpPr/>
          <p:nvPr/>
        </p:nvSpPr>
        <p:spPr>
          <a:xfrm flipH="false" flipV="false" rot="0">
            <a:off x="6164040" y="301799"/>
            <a:ext cx="5959921" cy="1237122"/>
          </a:xfrm>
          <a:custGeom>
            <a:avLst/>
            <a:gdLst/>
            <a:ahLst/>
            <a:cxnLst/>
            <a:rect r="r" b="b" t="t" l="l"/>
            <a:pathLst>
              <a:path h="1237122" w="5959921">
                <a:moveTo>
                  <a:pt x="0" y="0"/>
                </a:moveTo>
                <a:lnTo>
                  <a:pt x="5959920" y="0"/>
                </a:lnTo>
                <a:lnTo>
                  <a:pt x="5959920" y="1237122"/>
                </a:lnTo>
                <a:lnTo>
                  <a:pt x="0" y="12371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751881" y="497949"/>
            <a:ext cx="6784238" cy="530751"/>
          </a:xfrm>
          <a:prstGeom prst="rect">
            <a:avLst/>
          </a:prstGeom>
        </p:spPr>
        <p:txBody>
          <a:bodyPr anchor="t" rtlCol="false" tIns="0" lIns="0" bIns="0" rIns="0">
            <a:spAutoFit/>
          </a:bodyPr>
          <a:lstStyle/>
          <a:p>
            <a:pPr algn="ctr" marL="0" indent="0" lvl="0">
              <a:lnSpc>
                <a:spcPts val="4345"/>
              </a:lnSpc>
              <a:spcBef>
                <a:spcPct val="0"/>
              </a:spcBef>
            </a:pPr>
            <a:r>
              <a:rPr lang="en-US" sz="3104">
                <a:solidFill>
                  <a:srgbClr val="C1FF72"/>
                </a:solidFill>
                <a:latin typeface="Repo Bold"/>
              </a:rPr>
              <a:t>GCP Deployment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6740" y="125055"/>
            <a:ext cx="17975362" cy="9995205"/>
            <a:chOff x="0" y="0"/>
            <a:chExt cx="8184773" cy="4551145"/>
          </a:xfrm>
        </p:grpSpPr>
        <p:sp>
          <p:nvSpPr>
            <p:cNvPr name="Freeform 4" id="4"/>
            <p:cNvSpPr/>
            <p:nvPr/>
          </p:nvSpPr>
          <p:spPr>
            <a:xfrm flipH="false" flipV="false" rot="0">
              <a:off x="0" y="0"/>
              <a:ext cx="8184773" cy="4551145"/>
            </a:xfrm>
            <a:custGeom>
              <a:avLst/>
              <a:gdLst/>
              <a:ahLst/>
              <a:cxnLst/>
              <a:rect r="r" b="b" t="t" l="l"/>
              <a:pathLst>
                <a:path h="4551145" w="8184773">
                  <a:moveTo>
                    <a:pt x="14644" y="0"/>
                  </a:moveTo>
                  <a:lnTo>
                    <a:pt x="8170130" y="0"/>
                  </a:lnTo>
                  <a:cubicBezTo>
                    <a:pt x="8178217" y="0"/>
                    <a:pt x="8184773" y="6556"/>
                    <a:pt x="8184773" y="14644"/>
                  </a:cubicBezTo>
                  <a:lnTo>
                    <a:pt x="8184773" y="4536501"/>
                  </a:lnTo>
                  <a:cubicBezTo>
                    <a:pt x="8184773" y="4544589"/>
                    <a:pt x="8178217" y="4551145"/>
                    <a:pt x="8170130" y="4551145"/>
                  </a:cubicBezTo>
                  <a:lnTo>
                    <a:pt x="14644" y="4551145"/>
                  </a:lnTo>
                  <a:cubicBezTo>
                    <a:pt x="6556" y="4551145"/>
                    <a:pt x="0" y="4544589"/>
                    <a:pt x="0" y="4536501"/>
                  </a:cubicBezTo>
                  <a:lnTo>
                    <a:pt x="0" y="14644"/>
                  </a:lnTo>
                  <a:cubicBezTo>
                    <a:pt x="0" y="6556"/>
                    <a:pt x="6556" y="0"/>
                    <a:pt x="14644"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012391" y="301799"/>
            <a:ext cx="6284061" cy="1304405"/>
          </a:xfrm>
          <a:custGeom>
            <a:avLst/>
            <a:gdLst/>
            <a:ahLst/>
            <a:cxnLst/>
            <a:rect r="r" b="b" t="t" l="l"/>
            <a:pathLst>
              <a:path h="1304405" w="6284061">
                <a:moveTo>
                  <a:pt x="0" y="0"/>
                </a:moveTo>
                <a:lnTo>
                  <a:pt x="6284061" y="0"/>
                </a:lnTo>
                <a:lnTo>
                  <a:pt x="6284061" y="1304405"/>
                </a:lnTo>
                <a:lnTo>
                  <a:pt x="0" y="13044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36709" y="884475"/>
            <a:ext cx="14814581" cy="9046155"/>
          </a:xfrm>
          <a:custGeom>
            <a:avLst/>
            <a:gdLst/>
            <a:ahLst/>
            <a:cxnLst/>
            <a:rect r="r" b="b" t="t" l="l"/>
            <a:pathLst>
              <a:path h="9046155" w="14814581">
                <a:moveTo>
                  <a:pt x="0" y="0"/>
                </a:moveTo>
                <a:lnTo>
                  <a:pt x="14814582" y="0"/>
                </a:lnTo>
                <a:lnTo>
                  <a:pt x="14814582" y="9046155"/>
                </a:lnTo>
                <a:lnTo>
                  <a:pt x="0" y="9046155"/>
                </a:lnTo>
                <a:lnTo>
                  <a:pt x="0" y="0"/>
                </a:lnTo>
                <a:close/>
              </a:path>
            </a:pathLst>
          </a:custGeom>
          <a:blipFill>
            <a:blip r:embed="rId7"/>
            <a:stretch>
              <a:fillRect l="0" t="-1945" r="0" b="-7506"/>
            </a:stretch>
          </a:blipFill>
          <a:ln w="38100" cap="sq">
            <a:solidFill>
              <a:srgbClr val="000000"/>
            </a:solidFill>
            <a:prstDash val="solid"/>
            <a:miter/>
          </a:ln>
        </p:spPr>
      </p:sp>
      <p:sp>
        <p:nvSpPr>
          <p:cNvPr name="TextBox 9" id="9"/>
          <p:cNvSpPr txBox="true"/>
          <p:nvPr/>
        </p:nvSpPr>
        <p:spPr>
          <a:xfrm rot="0">
            <a:off x="5751881" y="387296"/>
            <a:ext cx="6784238" cy="530751"/>
          </a:xfrm>
          <a:prstGeom prst="rect">
            <a:avLst/>
          </a:prstGeom>
        </p:spPr>
        <p:txBody>
          <a:bodyPr anchor="t" rtlCol="false" tIns="0" lIns="0" bIns="0" rIns="0">
            <a:spAutoFit/>
          </a:bodyPr>
          <a:lstStyle/>
          <a:p>
            <a:pPr algn="ctr" marL="0" indent="0" lvl="0">
              <a:lnSpc>
                <a:spcPts val="4345"/>
              </a:lnSpc>
              <a:spcBef>
                <a:spcPct val="0"/>
              </a:spcBef>
            </a:pPr>
            <a:r>
              <a:rPr lang="en-US" sz="3104">
                <a:solidFill>
                  <a:srgbClr val="28FF0D"/>
                </a:solidFill>
                <a:latin typeface="Repo Bold"/>
              </a:rPr>
              <a:t>Postman Invoke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5898" y="145898"/>
            <a:ext cx="17996205" cy="9911835"/>
            <a:chOff x="0" y="0"/>
            <a:chExt cx="8194263" cy="4513184"/>
          </a:xfrm>
        </p:grpSpPr>
        <p:sp>
          <p:nvSpPr>
            <p:cNvPr name="Freeform 4" id="4"/>
            <p:cNvSpPr/>
            <p:nvPr/>
          </p:nvSpPr>
          <p:spPr>
            <a:xfrm flipH="false" flipV="false" rot="0">
              <a:off x="0" y="0"/>
              <a:ext cx="8194263" cy="4513184"/>
            </a:xfrm>
            <a:custGeom>
              <a:avLst/>
              <a:gdLst/>
              <a:ahLst/>
              <a:cxnLst/>
              <a:rect r="r" b="b" t="t" l="l"/>
              <a:pathLst>
                <a:path h="4513184" w="8194263">
                  <a:moveTo>
                    <a:pt x="14627" y="0"/>
                  </a:moveTo>
                  <a:lnTo>
                    <a:pt x="8179636" y="0"/>
                  </a:lnTo>
                  <a:cubicBezTo>
                    <a:pt x="8183516" y="0"/>
                    <a:pt x="8187236" y="1541"/>
                    <a:pt x="8189979" y="4284"/>
                  </a:cubicBezTo>
                  <a:cubicBezTo>
                    <a:pt x="8192722" y="7027"/>
                    <a:pt x="8194263" y="10747"/>
                    <a:pt x="8194263" y="14627"/>
                  </a:cubicBezTo>
                  <a:lnTo>
                    <a:pt x="8194263" y="4498558"/>
                  </a:lnTo>
                  <a:cubicBezTo>
                    <a:pt x="8194263" y="4502437"/>
                    <a:pt x="8192722" y="4506157"/>
                    <a:pt x="8189979" y="4508900"/>
                  </a:cubicBezTo>
                  <a:cubicBezTo>
                    <a:pt x="8187236" y="4511643"/>
                    <a:pt x="8183516" y="4513184"/>
                    <a:pt x="8179636" y="4513184"/>
                  </a:cubicBezTo>
                  <a:lnTo>
                    <a:pt x="14627" y="4513184"/>
                  </a:lnTo>
                  <a:cubicBezTo>
                    <a:pt x="10747" y="4513184"/>
                    <a:pt x="7027" y="4511643"/>
                    <a:pt x="4284" y="4508900"/>
                  </a:cubicBezTo>
                  <a:cubicBezTo>
                    <a:pt x="1541" y="4506157"/>
                    <a:pt x="0" y="4502437"/>
                    <a:pt x="0" y="4498558"/>
                  </a:cubicBezTo>
                  <a:lnTo>
                    <a:pt x="0" y="14627"/>
                  </a:lnTo>
                  <a:cubicBezTo>
                    <a:pt x="0" y="10747"/>
                    <a:pt x="1541" y="7027"/>
                    <a:pt x="4284" y="4284"/>
                  </a:cubicBezTo>
                  <a:cubicBezTo>
                    <a:pt x="7027" y="1541"/>
                    <a:pt x="10747" y="0"/>
                    <a:pt x="14627"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42215" y="2026478"/>
            <a:ext cx="17003571" cy="7231822"/>
          </a:xfrm>
          <a:prstGeom prst="rect">
            <a:avLst/>
          </a:prstGeom>
        </p:spPr>
        <p:txBody>
          <a:bodyPr anchor="t" rtlCol="false" tIns="0" lIns="0" bIns="0" rIns="0">
            <a:spAutoFit/>
          </a:bodyPr>
          <a:lstStyle/>
          <a:p>
            <a:pPr algn="ctr">
              <a:lnSpc>
                <a:spcPts val="3822"/>
              </a:lnSpc>
              <a:spcBef>
                <a:spcPct val="0"/>
              </a:spcBef>
            </a:pPr>
            <a:r>
              <a:rPr lang="en-US" sz="2730">
                <a:solidFill>
                  <a:srgbClr val="000000"/>
                </a:solidFill>
                <a:latin typeface="Repo Bold Bold"/>
              </a:rPr>
              <a:t>React Native Setup</a:t>
            </a:r>
          </a:p>
          <a:p>
            <a:pPr algn="ctr">
              <a:lnSpc>
                <a:spcPts val="3822"/>
              </a:lnSpc>
              <a:spcBef>
                <a:spcPct val="0"/>
              </a:spcBef>
            </a:pPr>
            <a:r>
              <a:rPr lang="en-US" sz="2730">
                <a:solidFill>
                  <a:srgbClr val="000000"/>
                </a:solidFill>
                <a:latin typeface="Repo Bold Bold"/>
              </a:rPr>
              <a:t>Prepared the development environment by installing the necessary tools and dependencies for React Native, ensuring the platform-specific instructions.</a:t>
            </a:r>
          </a:p>
          <a:p>
            <a:pPr algn="ctr">
              <a:lnSpc>
                <a:spcPts val="3822"/>
              </a:lnSpc>
              <a:spcBef>
                <a:spcPct val="0"/>
              </a:spcBef>
            </a:pPr>
          </a:p>
          <a:p>
            <a:pPr algn="ctr">
              <a:lnSpc>
                <a:spcPts val="3822"/>
              </a:lnSpc>
              <a:spcBef>
                <a:spcPct val="0"/>
              </a:spcBef>
            </a:pPr>
            <a:r>
              <a:rPr lang="en-US" sz="2730">
                <a:solidFill>
                  <a:srgbClr val="000000"/>
                </a:solidFill>
                <a:latin typeface="Repo Bold Bold"/>
              </a:rPr>
              <a:t>Configuring Mobile App</a:t>
            </a:r>
          </a:p>
          <a:p>
            <a:pPr algn="ctr">
              <a:lnSpc>
                <a:spcPts val="3822"/>
              </a:lnSpc>
              <a:spcBef>
                <a:spcPct val="0"/>
              </a:spcBef>
            </a:pPr>
            <a:r>
              <a:rPr lang="en-US" sz="2730">
                <a:solidFill>
                  <a:srgbClr val="000000"/>
                </a:solidFill>
                <a:latin typeface="Repo Bold Bold"/>
              </a:rPr>
              <a:t> Cloned the mobile app repository from GitHub, configure environment variables (like the Google Cloud Functions link), and install required Node.js modules using "yarn install."</a:t>
            </a:r>
          </a:p>
          <a:p>
            <a:pPr algn="ctr">
              <a:lnSpc>
                <a:spcPts val="3822"/>
              </a:lnSpc>
              <a:spcBef>
                <a:spcPct val="0"/>
              </a:spcBef>
            </a:pPr>
          </a:p>
          <a:p>
            <a:pPr algn="ctr">
              <a:lnSpc>
                <a:spcPts val="3822"/>
              </a:lnSpc>
              <a:spcBef>
                <a:spcPct val="0"/>
              </a:spcBef>
            </a:pPr>
            <a:r>
              <a:rPr lang="en-US" sz="2730">
                <a:solidFill>
                  <a:srgbClr val="000000"/>
                </a:solidFill>
                <a:latin typeface="Repo Bold Bold"/>
              </a:rPr>
              <a:t>Emulator Setup</a:t>
            </a:r>
          </a:p>
          <a:p>
            <a:pPr algn="ctr">
              <a:lnSpc>
                <a:spcPts val="3822"/>
              </a:lnSpc>
              <a:spcBef>
                <a:spcPct val="0"/>
              </a:spcBef>
            </a:pPr>
            <a:r>
              <a:rPr lang="en-US" sz="2730">
                <a:solidFill>
                  <a:srgbClr val="000000"/>
                </a:solidFill>
                <a:latin typeface="Repo Bold Bold"/>
              </a:rPr>
              <a:t> Created a virtual Android device using Android Studio's AVD Manager (for Windows users) and ran</a:t>
            </a:r>
          </a:p>
          <a:p>
            <a:pPr algn="ctr">
              <a:lnSpc>
                <a:spcPts val="3822"/>
              </a:lnSpc>
              <a:spcBef>
                <a:spcPct val="0"/>
              </a:spcBef>
            </a:pPr>
            <a:r>
              <a:rPr lang="en-US" sz="2730">
                <a:solidFill>
                  <a:srgbClr val="000000"/>
                </a:solidFill>
                <a:latin typeface="Repo Bold Bold"/>
              </a:rPr>
              <a:t> the emulator.</a:t>
            </a:r>
          </a:p>
          <a:p>
            <a:pPr algn="ctr">
              <a:lnSpc>
                <a:spcPts val="3822"/>
              </a:lnSpc>
              <a:spcBef>
                <a:spcPct val="0"/>
              </a:spcBef>
            </a:pPr>
          </a:p>
          <a:p>
            <a:pPr algn="ctr">
              <a:lnSpc>
                <a:spcPts val="3822"/>
              </a:lnSpc>
              <a:spcBef>
                <a:spcPct val="0"/>
              </a:spcBef>
            </a:pPr>
            <a:r>
              <a:rPr lang="en-US" sz="2730">
                <a:solidFill>
                  <a:srgbClr val="000000"/>
                </a:solidFill>
                <a:latin typeface="Repo Bold Bold"/>
              </a:rPr>
              <a:t>Mobile App Testing</a:t>
            </a:r>
          </a:p>
          <a:p>
            <a:pPr algn="ctr">
              <a:lnSpc>
                <a:spcPts val="3822"/>
              </a:lnSpc>
              <a:spcBef>
                <a:spcPct val="0"/>
              </a:spcBef>
            </a:pPr>
            <a:r>
              <a:rPr lang="en-US" sz="2730">
                <a:solidFill>
                  <a:srgbClr val="000000"/>
                </a:solidFill>
                <a:latin typeface="Repo Bold Bold"/>
              </a:rPr>
              <a:t> Launched the React Native mobile app on the emulator, which will communicate with the deployed Google Cloud Function for image prediction, enabling real-time testing and interaction.</a:t>
            </a:r>
          </a:p>
        </p:txBody>
      </p:sp>
      <p:grpSp>
        <p:nvGrpSpPr>
          <p:cNvPr name="Group 8" id="8"/>
          <p:cNvGrpSpPr/>
          <p:nvPr/>
        </p:nvGrpSpPr>
        <p:grpSpPr>
          <a:xfrm rot="0">
            <a:off x="5561395" y="501369"/>
            <a:ext cx="7165210" cy="1367451"/>
            <a:chOff x="0" y="0"/>
            <a:chExt cx="2576939" cy="491798"/>
          </a:xfrm>
        </p:grpSpPr>
        <p:sp>
          <p:nvSpPr>
            <p:cNvPr name="Freeform 9" id="9"/>
            <p:cNvSpPr/>
            <p:nvPr/>
          </p:nvSpPr>
          <p:spPr>
            <a:xfrm flipH="false" flipV="false" rot="0">
              <a:off x="0" y="0"/>
              <a:ext cx="2576939" cy="491798"/>
            </a:xfrm>
            <a:custGeom>
              <a:avLst/>
              <a:gdLst/>
              <a:ahLst/>
              <a:cxnLst/>
              <a:rect r="r" b="b" t="t" l="l"/>
              <a:pathLst>
                <a:path h="491798" w="2576939">
                  <a:moveTo>
                    <a:pt x="36737" y="0"/>
                  </a:moveTo>
                  <a:lnTo>
                    <a:pt x="2540202" y="0"/>
                  </a:lnTo>
                  <a:cubicBezTo>
                    <a:pt x="2549945" y="0"/>
                    <a:pt x="2559290" y="3870"/>
                    <a:pt x="2566179" y="10760"/>
                  </a:cubicBezTo>
                  <a:cubicBezTo>
                    <a:pt x="2573068" y="17649"/>
                    <a:pt x="2576939" y="26993"/>
                    <a:pt x="2576939" y="36737"/>
                  </a:cubicBezTo>
                  <a:lnTo>
                    <a:pt x="2576939" y="455062"/>
                  </a:lnTo>
                  <a:cubicBezTo>
                    <a:pt x="2576939" y="464805"/>
                    <a:pt x="2573068" y="474149"/>
                    <a:pt x="2566179" y="481038"/>
                  </a:cubicBezTo>
                  <a:cubicBezTo>
                    <a:pt x="2559290" y="487928"/>
                    <a:pt x="2549945" y="491798"/>
                    <a:pt x="2540202" y="491798"/>
                  </a:cubicBezTo>
                  <a:lnTo>
                    <a:pt x="36737" y="491798"/>
                  </a:lnTo>
                  <a:cubicBezTo>
                    <a:pt x="16448" y="491798"/>
                    <a:pt x="0" y="475351"/>
                    <a:pt x="0" y="455062"/>
                  </a:cubicBezTo>
                  <a:lnTo>
                    <a:pt x="0" y="36737"/>
                  </a:lnTo>
                  <a:cubicBezTo>
                    <a:pt x="0" y="26993"/>
                    <a:pt x="3870" y="17649"/>
                    <a:pt x="10760" y="10760"/>
                  </a:cubicBezTo>
                  <a:cubicBezTo>
                    <a:pt x="17649" y="3870"/>
                    <a:pt x="26993" y="0"/>
                    <a:pt x="36737" y="0"/>
                  </a:cubicBezTo>
                  <a:close/>
                </a:path>
              </a:pathLst>
            </a:custGeom>
            <a:solidFill>
              <a:srgbClr val="FFFEF7"/>
            </a:solidFill>
            <a:ln w="47625" cap="rnd">
              <a:solidFill>
                <a:srgbClr val="000000"/>
              </a:solidFill>
              <a:prstDash val="solid"/>
              <a:round/>
            </a:ln>
          </p:spPr>
        </p:sp>
        <p:sp>
          <p:nvSpPr>
            <p:cNvPr name="TextBox 10" id="10"/>
            <p:cNvSpPr txBox="true"/>
            <p:nvPr/>
          </p:nvSpPr>
          <p:spPr>
            <a:xfrm>
              <a:off x="0" y="-57150"/>
              <a:ext cx="812800" cy="869950"/>
            </a:xfrm>
            <a:prstGeom prst="rect">
              <a:avLst/>
            </a:prstGeom>
          </p:spPr>
          <p:txBody>
            <a:bodyPr anchor="ctr" rtlCol="false" tIns="0" lIns="0" bIns="0" rIns="0"/>
            <a:lstStyle/>
            <a:p>
              <a:pPr algn="ctr" marL="0" indent="0" lvl="0">
                <a:lnSpc>
                  <a:spcPts val="4479"/>
                </a:lnSpc>
                <a:spcBef>
                  <a:spcPct val="0"/>
                </a:spcBef>
              </a:pPr>
              <a:r>
                <a:rPr lang="en-US" sz="3199">
                  <a:solidFill>
                    <a:srgbClr val="000000"/>
                  </a:solidFill>
                  <a:latin typeface="Repo Bold Bold"/>
                </a:rPr>
                <a:t>Mobile App Deployment</a:t>
              </a:r>
            </a:p>
          </p:txBody>
        </p:sp>
      </p:grpSp>
      <p:sp>
        <p:nvSpPr>
          <p:cNvPr name="Freeform 11" id="11"/>
          <p:cNvSpPr/>
          <p:nvPr/>
        </p:nvSpPr>
        <p:spPr>
          <a:xfrm flipH="false" flipV="false" rot="0">
            <a:off x="11710453" y="663294"/>
            <a:ext cx="696801" cy="174200"/>
          </a:xfrm>
          <a:custGeom>
            <a:avLst/>
            <a:gdLst/>
            <a:ahLst/>
            <a:cxnLst/>
            <a:rect r="r" b="b" t="t" l="l"/>
            <a:pathLst>
              <a:path h="174200" w="696801">
                <a:moveTo>
                  <a:pt x="0" y="0"/>
                </a:moveTo>
                <a:lnTo>
                  <a:pt x="696800" y="0"/>
                </a:lnTo>
                <a:lnTo>
                  <a:pt x="696800" y="174200"/>
                </a:lnTo>
                <a:lnTo>
                  <a:pt x="0" y="174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67858" y="3682602"/>
            <a:ext cx="3897916" cy="2988471"/>
          </a:xfrm>
          <a:prstGeom prst="rect">
            <a:avLst/>
          </a:prstGeom>
        </p:spPr>
        <p:txBody>
          <a:bodyPr anchor="t" rtlCol="false" tIns="0" lIns="0" bIns="0" rIns="0">
            <a:spAutoFit/>
          </a:bodyPr>
          <a:lstStyle/>
          <a:p>
            <a:pPr algn="ctr">
              <a:lnSpc>
                <a:spcPts val="3882"/>
              </a:lnSpc>
            </a:pPr>
            <a:r>
              <a:rPr lang="en-US" sz="3882">
                <a:solidFill>
                  <a:srgbClr val="28FF0D"/>
                </a:solidFill>
                <a:latin typeface="Horta Bold"/>
              </a:rPr>
              <a:t>MOBILE </a:t>
            </a:r>
          </a:p>
          <a:p>
            <a:pPr algn="ctr">
              <a:lnSpc>
                <a:spcPts val="3882"/>
              </a:lnSpc>
            </a:pPr>
            <a:r>
              <a:rPr lang="en-US" sz="3882">
                <a:solidFill>
                  <a:srgbClr val="28FF0D"/>
                </a:solidFill>
                <a:latin typeface="Horta Bold"/>
              </a:rPr>
              <a:t>APP </a:t>
            </a:r>
          </a:p>
          <a:p>
            <a:pPr algn="ctr">
              <a:lnSpc>
                <a:spcPts val="3882"/>
              </a:lnSpc>
            </a:pPr>
            <a:r>
              <a:rPr lang="en-US" sz="3882">
                <a:solidFill>
                  <a:srgbClr val="28FF0D"/>
                </a:solidFill>
                <a:latin typeface="Horta Bold"/>
              </a:rPr>
              <a:t>DEPLOYMENT </a:t>
            </a:r>
          </a:p>
          <a:p>
            <a:pPr algn="ctr">
              <a:lnSpc>
                <a:spcPts val="3882"/>
              </a:lnSpc>
            </a:pPr>
            <a:r>
              <a:rPr lang="en-US" sz="3882">
                <a:solidFill>
                  <a:srgbClr val="28FF0D"/>
                </a:solidFill>
                <a:latin typeface="Horta Bold"/>
              </a:rPr>
              <a:t>IN </a:t>
            </a:r>
          </a:p>
          <a:p>
            <a:pPr algn="ctr">
              <a:lnSpc>
                <a:spcPts val="3882"/>
              </a:lnSpc>
            </a:pPr>
            <a:r>
              <a:rPr lang="en-US" sz="3882">
                <a:solidFill>
                  <a:srgbClr val="28FF0D"/>
                </a:solidFill>
                <a:latin typeface="Horta Bold"/>
              </a:rPr>
              <a:t>ANDROID</a:t>
            </a:r>
          </a:p>
          <a:p>
            <a:pPr algn="ctr">
              <a:lnSpc>
                <a:spcPts val="3882"/>
              </a:lnSpc>
            </a:pPr>
            <a:r>
              <a:rPr lang="en-US" sz="3882">
                <a:solidFill>
                  <a:srgbClr val="28FF0D"/>
                </a:solidFill>
                <a:latin typeface="Horta Bold"/>
              </a:rPr>
              <a:t> EMULATOR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35561" y="575776"/>
            <a:ext cx="10585104" cy="6370995"/>
            <a:chOff x="0" y="0"/>
            <a:chExt cx="4819745" cy="2900923"/>
          </a:xfrm>
        </p:grpSpPr>
        <p:sp>
          <p:nvSpPr>
            <p:cNvPr name="Freeform 4" id="4"/>
            <p:cNvSpPr/>
            <p:nvPr/>
          </p:nvSpPr>
          <p:spPr>
            <a:xfrm flipH="false" flipV="false" rot="0">
              <a:off x="0" y="0"/>
              <a:ext cx="4819745" cy="2900923"/>
            </a:xfrm>
            <a:custGeom>
              <a:avLst/>
              <a:gdLst/>
              <a:ahLst/>
              <a:cxnLst/>
              <a:rect r="r" b="b" t="t" l="l"/>
              <a:pathLst>
                <a:path h="2900923" w="4819745">
                  <a:moveTo>
                    <a:pt x="24868" y="0"/>
                  </a:moveTo>
                  <a:lnTo>
                    <a:pt x="4794878" y="0"/>
                  </a:lnTo>
                  <a:cubicBezTo>
                    <a:pt x="4808612" y="0"/>
                    <a:pt x="4819745" y="11134"/>
                    <a:pt x="4819745" y="24868"/>
                  </a:cubicBezTo>
                  <a:lnTo>
                    <a:pt x="4819745" y="2876056"/>
                  </a:lnTo>
                  <a:cubicBezTo>
                    <a:pt x="4819745" y="2889790"/>
                    <a:pt x="4808612" y="2900923"/>
                    <a:pt x="4794878" y="2900923"/>
                  </a:cubicBezTo>
                  <a:lnTo>
                    <a:pt x="24868" y="2900923"/>
                  </a:lnTo>
                  <a:cubicBezTo>
                    <a:pt x="11134" y="2900923"/>
                    <a:pt x="0" y="2889790"/>
                    <a:pt x="0" y="2876056"/>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1757656">
            <a:off x="13036810" y="8162289"/>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6935561" y="7163354"/>
            <a:ext cx="10585104" cy="2711053"/>
            <a:chOff x="0" y="0"/>
            <a:chExt cx="4819745" cy="1234431"/>
          </a:xfrm>
        </p:grpSpPr>
        <p:sp>
          <p:nvSpPr>
            <p:cNvPr name="Freeform 8" id="8"/>
            <p:cNvSpPr/>
            <p:nvPr/>
          </p:nvSpPr>
          <p:spPr>
            <a:xfrm flipH="false" flipV="false" rot="0">
              <a:off x="0" y="0"/>
              <a:ext cx="4819745" cy="1234431"/>
            </a:xfrm>
            <a:custGeom>
              <a:avLst/>
              <a:gdLst/>
              <a:ahLst/>
              <a:cxnLst/>
              <a:rect r="r" b="b" t="t" l="l"/>
              <a:pathLst>
                <a:path h="1234431" w="4819745">
                  <a:moveTo>
                    <a:pt x="24868" y="0"/>
                  </a:moveTo>
                  <a:lnTo>
                    <a:pt x="4794878" y="0"/>
                  </a:lnTo>
                  <a:cubicBezTo>
                    <a:pt x="4808612" y="0"/>
                    <a:pt x="4819745" y="11134"/>
                    <a:pt x="4819745" y="24868"/>
                  </a:cubicBezTo>
                  <a:lnTo>
                    <a:pt x="4819745" y="1209564"/>
                  </a:lnTo>
                  <a:cubicBezTo>
                    <a:pt x="4819745" y="1223298"/>
                    <a:pt x="4808612" y="1234431"/>
                    <a:pt x="4794878" y="1234431"/>
                  </a:cubicBezTo>
                  <a:lnTo>
                    <a:pt x="24868" y="1234431"/>
                  </a:lnTo>
                  <a:cubicBezTo>
                    <a:pt x="11134" y="1234431"/>
                    <a:pt x="0" y="1223298"/>
                    <a:pt x="0" y="1209564"/>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9" id="9"/>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10" id="10"/>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028700" y="1474274"/>
            <a:ext cx="5494145" cy="3891449"/>
            <a:chOff x="0" y="0"/>
            <a:chExt cx="2327098" cy="1648260"/>
          </a:xfrm>
        </p:grpSpPr>
        <p:sp>
          <p:nvSpPr>
            <p:cNvPr name="Freeform 12" id="12"/>
            <p:cNvSpPr/>
            <p:nvPr/>
          </p:nvSpPr>
          <p:spPr>
            <a:xfrm flipH="false" flipV="false" rot="0">
              <a:off x="0" y="0"/>
              <a:ext cx="2327098" cy="1648260"/>
            </a:xfrm>
            <a:custGeom>
              <a:avLst/>
              <a:gdLst/>
              <a:ahLst/>
              <a:cxnLst/>
              <a:rect r="r" b="b" t="t" l="l"/>
              <a:pathLst>
                <a:path h="1648260" w="2327098">
                  <a:moveTo>
                    <a:pt x="47910" y="0"/>
                  </a:moveTo>
                  <a:lnTo>
                    <a:pt x="2279188" y="0"/>
                  </a:lnTo>
                  <a:cubicBezTo>
                    <a:pt x="2305648" y="0"/>
                    <a:pt x="2327098" y="21450"/>
                    <a:pt x="2327098" y="47910"/>
                  </a:cubicBezTo>
                  <a:lnTo>
                    <a:pt x="2327098" y="1600350"/>
                  </a:lnTo>
                  <a:cubicBezTo>
                    <a:pt x="2327098" y="1626810"/>
                    <a:pt x="2305648" y="1648260"/>
                    <a:pt x="2279188" y="1648260"/>
                  </a:cubicBezTo>
                  <a:lnTo>
                    <a:pt x="47910" y="1648260"/>
                  </a:lnTo>
                  <a:cubicBezTo>
                    <a:pt x="21450" y="1648260"/>
                    <a:pt x="0" y="1626810"/>
                    <a:pt x="0" y="1600350"/>
                  </a:cubicBezTo>
                  <a:lnTo>
                    <a:pt x="0" y="47910"/>
                  </a:lnTo>
                  <a:cubicBezTo>
                    <a:pt x="0" y="21450"/>
                    <a:pt x="21450" y="0"/>
                    <a:pt x="47910" y="0"/>
                  </a:cubicBezTo>
                  <a:close/>
                </a:path>
              </a:pathLst>
            </a:custGeom>
            <a:solidFill>
              <a:srgbClr val="FFFEF7"/>
            </a:solidFill>
            <a:ln w="47625" cap="rnd">
              <a:solidFill>
                <a:srgbClr val="000000"/>
              </a:solidFill>
              <a:prstDash val="solid"/>
              <a:round/>
            </a:ln>
          </p:spPr>
        </p:sp>
        <p:sp>
          <p:nvSpPr>
            <p:cNvPr name="TextBox 13" id="13"/>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14" id="14"/>
          <p:cNvSpPr/>
          <p:nvPr/>
        </p:nvSpPr>
        <p:spPr>
          <a:xfrm flipH="false" flipV="false" rot="0">
            <a:off x="5579115" y="1687563"/>
            <a:ext cx="687047" cy="171762"/>
          </a:xfrm>
          <a:custGeom>
            <a:avLst/>
            <a:gdLst/>
            <a:ahLst/>
            <a:cxnLst/>
            <a:rect r="r" b="b" t="t" l="l"/>
            <a:pathLst>
              <a:path h="171762" w="687047">
                <a:moveTo>
                  <a:pt x="0" y="0"/>
                </a:moveTo>
                <a:lnTo>
                  <a:pt x="687047" y="0"/>
                </a:lnTo>
                <a:lnTo>
                  <a:pt x="687047" y="171761"/>
                </a:lnTo>
                <a:lnTo>
                  <a:pt x="0" y="171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309914" y="2175658"/>
            <a:ext cx="4823071" cy="2344249"/>
          </a:xfrm>
          <a:prstGeom prst="rect">
            <a:avLst/>
          </a:prstGeom>
        </p:spPr>
        <p:txBody>
          <a:bodyPr anchor="t" rtlCol="false" tIns="0" lIns="0" bIns="0" rIns="0">
            <a:spAutoFit/>
          </a:bodyPr>
          <a:lstStyle/>
          <a:p>
            <a:pPr>
              <a:lnSpc>
                <a:spcPts val="6238"/>
              </a:lnSpc>
            </a:pPr>
            <a:r>
              <a:rPr lang="en-US" sz="4456">
                <a:solidFill>
                  <a:srgbClr val="000000"/>
                </a:solidFill>
                <a:latin typeface="Repo Bold Bold"/>
              </a:rPr>
              <a:t>Data Collection - Preprocessing -</a:t>
            </a:r>
          </a:p>
          <a:p>
            <a:pPr marL="0" indent="0" lvl="0">
              <a:lnSpc>
                <a:spcPts val="6238"/>
              </a:lnSpc>
              <a:spcBef>
                <a:spcPct val="0"/>
              </a:spcBef>
            </a:pPr>
            <a:r>
              <a:rPr lang="en-US" sz="4456">
                <a:solidFill>
                  <a:srgbClr val="000000"/>
                </a:solidFill>
                <a:latin typeface="Repo Bold Bold"/>
              </a:rPr>
              <a:t>Cleansing</a:t>
            </a:r>
          </a:p>
        </p:txBody>
      </p:sp>
      <p:sp>
        <p:nvSpPr>
          <p:cNvPr name="Freeform 16" id="16"/>
          <p:cNvSpPr/>
          <p:nvPr/>
        </p:nvSpPr>
        <p:spPr>
          <a:xfrm flipH="false" flipV="false" rot="0">
            <a:off x="14979613" y="7517813"/>
            <a:ext cx="2096124" cy="2096124"/>
          </a:xfrm>
          <a:custGeom>
            <a:avLst/>
            <a:gdLst/>
            <a:ahLst/>
            <a:cxnLst/>
            <a:rect r="r" b="b" t="t" l="l"/>
            <a:pathLst>
              <a:path h="2096124" w="2096124">
                <a:moveTo>
                  <a:pt x="0" y="0"/>
                </a:moveTo>
                <a:lnTo>
                  <a:pt x="2096124" y="0"/>
                </a:lnTo>
                <a:lnTo>
                  <a:pt x="2096124" y="2096124"/>
                </a:lnTo>
                <a:lnTo>
                  <a:pt x="0" y="20961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8066840" y="7543479"/>
            <a:ext cx="2096124" cy="2096124"/>
          </a:xfrm>
          <a:custGeom>
            <a:avLst/>
            <a:gdLst/>
            <a:ahLst/>
            <a:cxnLst/>
            <a:rect r="r" b="b" t="t" l="l"/>
            <a:pathLst>
              <a:path h="2096124" w="2096124">
                <a:moveTo>
                  <a:pt x="0" y="0"/>
                </a:moveTo>
                <a:lnTo>
                  <a:pt x="2096124" y="0"/>
                </a:lnTo>
                <a:lnTo>
                  <a:pt x="2096124" y="2096125"/>
                </a:lnTo>
                <a:lnTo>
                  <a:pt x="0" y="20961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12673939" y="7543479"/>
            <a:ext cx="2096124" cy="2096124"/>
          </a:xfrm>
          <a:custGeom>
            <a:avLst/>
            <a:gdLst/>
            <a:ahLst/>
            <a:cxnLst/>
            <a:rect r="r" b="b" t="t" l="l"/>
            <a:pathLst>
              <a:path h="2096124" w="2096124">
                <a:moveTo>
                  <a:pt x="0" y="0"/>
                </a:moveTo>
                <a:lnTo>
                  <a:pt x="2096124" y="0"/>
                </a:lnTo>
                <a:lnTo>
                  <a:pt x="2096124" y="2096125"/>
                </a:lnTo>
                <a:lnTo>
                  <a:pt x="0" y="209612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10369866" y="7543479"/>
            <a:ext cx="2096124" cy="2096124"/>
          </a:xfrm>
          <a:custGeom>
            <a:avLst/>
            <a:gdLst/>
            <a:ahLst/>
            <a:cxnLst/>
            <a:rect r="r" b="b" t="t" l="l"/>
            <a:pathLst>
              <a:path h="2096124" w="2096124">
                <a:moveTo>
                  <a:pt x="0" y="0"/>
                </a:moveTo>
                <a:lnTo>
                  <a:pt x="2096124" y="0"/>
                </a:lnTo>
                <a:lnTo>
                  <a:pt x="2096124" y="2096125"/>
                </a:lnTo>
                <a:lnTo>
                  <a:pt x="0" y="209612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0" id="20"/>
          <p:cNvGrpSpPr/>
          <p:nvPr/>
        </p:nvGrpSpPr>
        <p:grpSpPr>
          <a:xfrm rot="0">
            <a:off x="1028700" y="5695452"/>
            <a:ext cx="5494145" cy="3117274"/>
            <a:chOff x="0" y="0"/>
            <a:chExt cx="2327098" cy="1320351"/>
          </a:xfrm>
        </p:grpSpPr>
        <p:sp>
          <p:nvSpPr>
            <p:cNvPr name="Freeform 21" id="21"/>
            <p:cNvSpPr/>
            <p:nvPr/>
          </p:nvSpPr>
          <p:spPr>
            <a:xfrm flipH="false" flipV="false" rot="0">
              <a:off x="0" y="0"/>
              <a:ext cx="2327098" cy="1320351"/>
            </a:xfrm>
            <a:custGeom>
              <a:avLst/>
              <a:gdLst/>
              <a:ahLst/>
              <a:cxnLst/>
              <a:rect r="r" b="b" t="t" l="l"/>
              <a:pathLst>
                <a:path h="1320351" w="2327098">
                  <a:moveTo>
                    <a:pt x="47910" y="0"/>
                  </a:moveTo>
                  <a:lnTo>
                    <a:pt x="2279188" y="0"/>
                  </a:lnTo>
                  <a:cubicBezTo>
                    <a:pt x="2305648" y="0"/>
                    <a:pt x="2327098" y="21450"/>
                    <a:pt x="2327098" y="47910"/>
                  </a:cubicBezTo>
                  <a:lnTo>
                    <a:pt x="2327098" y="1272441"/>
                  </a:lnTo>
                  <a:cubicBezTo>
                    <a:pt x="2327098" y="1298901"/>
                    <a:pt x="2305648" y="1320351"/>
                    <a:pt x="2279188" y="1320351"/>
                  </a:cubicBezTo>
                  <a:lnTo>
                    <a:pt x="47910" y="1320351"/>
                  </a:lnTo>
                  <a:cubicBezTo>
                    <a:pt x="21450" y="1320351"/>
                    <a:pt x="0" y="1298901"/>
                    <a:pt x="0" y="1272441"/>
                  </a:cubicBezTo>
                  <a:lnTo>
                    <a:pt x="0" y="47910"/>
                  </a:lnTo>
                  <a:cubicBezTo>
                    <a:pt x="0" y="21450"/>
                    <a:pt x="21450" y="0"/>
                    <a:pt x="47910" y="0"/>
                  </a:cubicBezTo>
                  <a:close/>
                </a:path>
              </a:pathLst>
            </a:custGeom>
            <a:solidFill>
              <a:srgbClr val="FFFEF7"/>
            </a:solidFill>
            <a:ln w="47625" cap="rnd">
              <a:solidFill>
                <a:srgbClr val="000000"/>
              </a:solidFill>
              <a:prstDash val="solid"/>
              <a:round/>
            </a:ln>
          </p:spPr>
        </p:sp>
        <p:sp>
          <p:nvSpPr>
            <p:cNvPr name="TextBox 22" id="22"/>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grpSp>
        <p:nvGrpSpPr>
          <p:cNvPr name="Group 23" id="23"/>
          <p:cNvGrpSpPr/>
          <p:nvPr/>
        </p:nvGrpSpPr>
        <p:grpSpPr>
          <a:xfrm rot="5400000">
            <a:off x="1710989" y="4941016"/>
            <a:ext cx="1261339" cy="126133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26" id="26"/>
          <p:cNvGrpSpPr/>
          <p:nvPr/>
        </p:nvGrpSpPr>
        <p:grpSpPr>
          <a:xfrm rot="5400000">
            <a:off x="1870266" y="5138552"/>
            <a:ext cx="942784" cy="866265"/>
            <a:chOff x="0" y="0"/>
            <a:chExt cx="884596" cy="812800"/>
          </a:xfrm>
        </p:grpSpPr>
        <p:sp>
          <p:nvSpPr>
            <p:cNvPr name="Freeform 27" id="27"/>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28" id="28"/>
            <p:cNvSpPr txBox="true"/>
            <p:nvPr/>
          </p:nvSpPr>
          <p:spPr>
            <a:xfrm>
              <a:off x="0" y="174625"/>
              <a:ext cx="711200" cy="434975"/>
            </a:xfrm>
            <a:prstGeom prst="rect">
              <a:avLst/>
            </a:prstGeom>
          </p:spPr>
          <p:txBody>
            <a:bodyPr anchor="ctr" rtlCol="false" tIns="50800" lIns="50800" bIns="50800" rIns="50800"/>
            <a:lstStyle/>
            <a:p>
              <a:pPr algn="ctr">
                <a:lnSpc>
                  <a:spcPts val="2111"/>
                </a:lnSpc>
              </a:pPr>
            </a:p>
          </p:txBody>
        </p:sp>
      </p:grpSp>
      <p:grpSp>
        <p:nvGrpSpPr>
          <p:cNvPr name="Group 29" id="29"/>
          <p:cNvGrpSpPr/>
          <p:nvPr/>
        </p:nvGrpSpPr>
        <p:grpSpPr>
          <a:xfrm rot="0">
            <a:off x="6261481" y="7543479"/>
            <a:ext cx="1111359" cy="111135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grpSp>
        <p:nvGrpSpPr>
          <p:cNvPr name="Group 32" id="32"/>
          <p:cNvGrpSpPr/>
          <p:nvPr/>
        </p:nvGrpSpPr>
        <p:grpSpPr>
          <a:xfrm rot="0">
            <a:off x="6401820" y="7717528"/>
            <a:ext cx="830682" cy="763262"/>
            <a:chOff x="0" y="0"/>
            <a:chExt cx="884596" cy="812800"/>
          </a:xfrm>
        </p:grpSpPr>
        <p:sp>
          <p:nvSpPr>
            <p:cNvPr name="Freeform 33" id="33"/>
            <p:cNvSpPr/>
            <p:nvPr/>
          </p:nvSpPr>
          <p:spPr>
            <a:xfrm flipH="false" flipV="false" rot="0">
              <a:off x="0" y="30935"/>
              <a:ext cx="861433" cy="750930"/>
            </a:xfrm>
            <a:custGeom>
              <a:avLst/>
              <a:gdLst/>
              <a:ahLst/>
              <a:cxnLst/>
              <a:rect r="r" b="b" t="t" l="l"/>
              <a:pathLst>
                <a:path h="750930" w="861433">
                  <a:moveTo>
                    <a:pt x="845055" y="335924"/>
                  </a:moveTo>
                  <a:lnTo>
                    <a:pt x="517737" y="8606"/>
                  </a:lnTo>
                  <a:cubicBezTo>
                    <a:pt x="511113" y="1982"/>
                    <a:pt x="501150" y="0"/>
                    <a:pt x="492495" y="3585"/>
                  </a:cubicBezTo>
                  <a:cubicBezTo>
                    <a:pt x="483839" y="7170"/>
                    <a:pt x="478196" y="15616"/>
                    <a:pt x="478196" y="24985"/>
                  </a:cubicBezTo>
                  <a:lnTo>
                    <a:pt x="478196" y="116345"/>
                  </a:lnTo>
                  <a:cubicBezTo>
                    <a:pt x="478196" y="131176"/>
                    <a:pt x="472304" y="145399"/>
                    <a:pt x="461817" y="155886"/>
                  </a:cubicBezTo>
                  <a:cubicBezTo>
                    <a:pt x="451330" y="166373"/>
                    <a:pt x="437107" y="172265"/>
                    <a:pt x="422276" y="172265"/>
                  </a:cubicBezTo>
                  <a:lnTo>
                    <a:pt x="55920" y="172265"/>
                  </a:lnTo>
                  <a:cubicBezTo>
                    <a:pt x="41089" y="172265"/>
                    <a:pt x="26866" y="178157"/>
                    <a:pt x="16379" y="188644"/>
                  </a:cubicBezTo>
                  <a:cubicBezTo>
                    <a:pt x="5892" y="199131"/>
                    <a:pt x="0" y="213354"/>
                    <a:pt x="0" y="228185"/>
                  </a:cubicBezTo>
                  <a:lnTo>
                    <a:pt x="0" y="522745"/>
                  </a:lnTo>
                  <a:cubicBezTo>
                    <a:pt x="0" y="537576"/>
                    <a:pt x="5892" y="551799"/>
                    <a:pt x="16379" y="562286"/>
                  </a:cubicBezTo>
                  <a:cubicBezTo>
                    <a:pt x="26866" y="572773"/>
                    <a:pt x="41089" y="578665"/>
                    <a:pt x="55920" y="578665"/>
                  </a:cubicBezTo>
                  <a:lnTo>
                    <a:pt x="422276" y="578665"/>
                  </a:lnTo>
                  <a:cubicBezTo>
                    <a:pt x="437107" y="578665"/>
                    <a:pt x="451330" y="584557"/>
                    <a:pt x="461817" y="595044"/>
                  </a:cubicBezTo>
                  <a:cubicBezTo>
                    <a:pt x="472304" y="605531"/>
                    <a:pt x="478196" y="619754"/>
                    <a:pt x="478196" y="634585"/>
                  </a:cubicBezTo>
                  <a:lnTo>
                    <a:pt x="478196" y="725945"/>
                  </a:lnTo>
                  <a:cubicBezTo>
                    <a:pt x="478196" y="735314"/>
                    <a:pt x="483839" y="743760"/>
                    <a:pt x="492495" y="747345"/>
                  </a:cubicBezTo>
                  <a:cubicBezTo>
                    <a:pt x="501150" y="750930"/>
                    <a:pt x="511113" y="748948"/>
                    <a:pt x="517737" y="742324"/>
                  </a:cubicBezTo>
                  <a:lnTo>
                    <a:pt x="845055" y="415006"/>
                  </a:lnTo>
                  <a:cubicBezTo>
                    <a:pt x="855542" y="404519"/>
                    <a:pt x="861433" y="390296"/>
                    <a:pt x="861433" y="375465"/>
                  </a:cubicBezTo>
                  <a:cubicBezTo>
                    <a:pt x="861433" y="360634"/>
                    <a:pt x="855542" y="346411"/>
                    <a:pt x="845055" y="335924"/>
                  </a:cubicBezTo>
                  <a:close/>
                </a:path>
              </a:pathLst>
            </a:custGeom>
            <a:solidFill>
              <a:srgbClr val="FFFFFF"/>
            </a:solidFill>
          </p:spPr>
        </p:sp>
        <p:sp>
          <p:nvSpPr>
            <p:cNvPr name="TextBox 34" id="34"/>
            <p:cNvSpPr txBox="true"/>
            <p:nvPr/>
          </p:nvSpPr>
          <p:spPr>
            <a:xfrm>
              <a:off x="0" y="174625"/>
              <a:ext cx="711200" cy="434975"/>
            </a:xfrm>
            <a:prstGeom prst="rect">
              <a:avLst/>
            </a:prstGeom>
          </p:spPr>
          <p:txBody>
            <a:bodyPr anchor="ctr" rtlCol="false" tIns="50800" lIns="50800" bIns="50800" rIns="50800"/>
            <a:lstStyle/>
            <a:p>
              <a:pPr algn="ctr">
                <a:lnSpc>
                  <a:spcPts val="2111"/>
                </a:lnSpc>
              </a:pPr>
            </a:p>
          </p:txBody>
        </p:sp>
      </p:grpSp>
      <p:sp>
        <p:nvSpPr>
          <p:cNvPr name="Freeform 35" id="35"/>
          <p:cNvSpPr/>
          <p:nvPr/>
        </p:nvSpPr>
        <p:spPr>
          <a:xfrm flipH="false" flipV="false" rot="0">
            <a:off x="16163156" y="914627"/>
            <a:ext cx="912582" cy="228145"/>
          </a:xfrm>
          <a:custGeom>
            <a:avLst/>
            <a:gdLst/>
            <a:ahLst/>
            <a:cxnLst/>
            <a:rect r="r" b="b" t="t" l="l"/>
            <a:pathLst>
              <a:path h="228145" w="912582">
                <a:moveTo>
                  <a:pt x="0" y="0"/>
                </a:moveTo>
                <a:lnTo>
                  <a:pt x="912581" y="0"/>
                </a:lnTo>
                <a:lnTo>
                  <a:pt x="912581"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2533475">
            <a:off x="15547773" y="5607194"/>
            <a:ext cx="3055929" cy="1683539"/>
          </a:xfrm>
          <a:custGeom>
            <a:avLst/>
            <a:gdLst/>
            <a:ahLst/>
            <a:cxnLst/>
            <a:rect r="r" b="b" t="t" l="l"/>
            <a:pathLst>
              <a:path h="1683539" w="3055929">
                <a:moveTo>
                  <a:pt x="0" y="0"/>
                </a:moveTo>
                <a:lnTo>
                  <a:pt x="3055929" y="0"/>
                </a:lnTo>
                <a:lnTo>
                  <a:pt x="3055929" y="1683539"/>
                </a:lnTo>
                <a:lnTo>
                  <a:pt x="0" y="168353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7" id="37"/>
          <p:cNvSpPr txBox="true"/>
          <p:nvPr/>
        </p:nvSpPr>
        <p:spPr>
          <a:xfrm rot="0">
            <a:off x="1283184" y="6293301"/>
            <a:ext cx="4768748" cy="2344249"/>
          </a:xfrm>
          <a:prstGeom prst="rect">
            <a:avLst/>
          </a:prstGeom>
        </p:spPr>
        <p:txBody>
          <a:bodyPr anchor="t" rtlCol="false" tIns="0" lIns="0" bIns="0" rIns="0">
            <a:spAutoFit/>
          </a:bodyPr>
          <a:lstStyle/>
          <a:p>
            <a:pPr>
              <a:lnSpc>
                <a:spcPts val="6238"/>
              </a:lnSpc>
            </a:pPr>
            <a:r>
              <a:rPr lang="en-US" sz="4456">
                <a:solidFill>
                  <a:srgbClr val="000000"/>
                </a:solidFill>
                <a:latin typeface="Repo Bold Bold"/>
              </a:rPr>
              <a:t>Model Building using CNN</a:t>
            </a:r>
          </a:p>
          <a:p>
            <a:pPr marL="0" indent="0" lvl="0">
              <a:lnSpc>
                <a:spcPts val="6238"/>
              </a:lnSpc>
              <a:spcBef>
                <a:spcPct val="0"/>
              </a:spcBef>
            </a:pPr>
          </a:p>
        </p:txBody>
      </p:sp>
      <p:sp>
        <p:nvSpPr>
          <p:cNvPr name="TextBox 38" id="38"/>
          <p:cNvSpPr txBox="true"/>
          <p:nvPr/>
        </p:nvSpPr>
        <p:spPr>
          <a:xfrm rot="0">
            <a:off x="8285687" y="7945696"/>
            <a:ext cx="1716625" cy="1498009"/>
          </a:xfrm>
          <a:prstGeom prst="rect">
            <a:avLst/>
          </a:prstGeom>
        </p:spPr>
        <p:txBody>
          <a:bodyPr anchor="t" rtlCol="false" tIns="0" lIns="0" bIns="0" rIns="0">
            <a:spAutoFit/>
          </a:bodyPr>
          <a:lstStyle/>
          <a:p>
            <a:pPr algn="ctr">
              <a:lnSpc>
                <a:spcPts val="5795"/>
              </a:lnSpc>
            </a:pPr>
            <a:r>
              <a:rPr lang="en-US" sz="5795">
                <a:solidFill>
                  <a:srgbClr val="191B1B"/>
                </a:solidFill>
                <a:latin typeface="Big Shoulders Display Bold"/>
              </a:rPr>
              <a:t>FAST API</a:t>
            </a:r>
          </a:p>
        </p:txBody>
      </p:sp>
      <p:sp>
        <p:nvSpPr>
          <p:cNvPr name="TextBox 39" id="39"/>
          <p:cNvSpPr txBox="true"/>
          <p:nvPr/>
        </p:nvSpPr>
        <p:spPr>
          <a:xfrm rot="0">
            <a:off x="10479813" y="8213459"/>
            <a:ext cx="1716625" cy="765463"/>
          </a:xfrm>
          <a:prstGeom prst="rect">
            <a:avLst/>
          </a:prstGeom>
        </p:spPr>
        <p:txBody>
          <a:bodyPr anchor="t" rtlCol="false" tIns="0" lIns="0" bIns="0" rIns="0">
            <a:spAutoFit/>
          </a:bodyPr>
          <a:lstStyle/>
          <a:p>
            <a:pPr algn="ctr">
              <a:lnSpc>
                <a:spcPts val="5795"/>
              </a:lnSpc>
            </a:pPr>
            <a:r>
              <a:rPr lang="en-US" sz="5795">
                <a:solidFill>
                  <a:srgbClr val="191B1B"/>
                </a:solidFill>
                <a:latin typeface="Big Shoulders Display Bold"/>
              </a:rPr>
              <a:t>GCP</a:t>
            </a:r>
          </a:p>
        </p:txBody>
      </p:sp>
      <p:sp>
        <p:nvSpPr>
          <p:cNvPr name="TextBox 40" id="40"/>
          <p:cNvSpPr txBox="true"/>
          <p:nvPr/>
        </p:nvSpPr>
        <p:spPr>
          <a:xfrm rot="0">
            <a:off x="12899929" y="7945696"/>
            <a:ext cx="1716625" cy="1498009"/>
          </a:xfrm>
          <a:prstGeom prst="rect">
            <a:avLst/>
          </a:prstGeom>
        </p:spPr>
        <p:txBody>
          <a:bodyPr anchor="t" rtlCol="false" tIns="0" lIns="0" bIns="0" rIns="0">
            <a:spAutoFit/>
          </a:bodyPr>
          <a:lstStyle/>
          <a:p>
            <a:pPr algn="ctr">
              <a:lnSpc>
                <a:spcPts val="5795"/>
              </a:lnSpc>
            </a:pPr>
            <a:r>
              <a:rPr lang="en-US" sz="5795">
                <a:solidFill>
                  <a:srgbClr val="191B1B"/>
                </a:solidFill>
                <a:latin typeface="Big Shoulders Display Bold"/>
              </a:rPr>
              <a:t>POST</a:t>
            </a:r>
          </a:p>
          <a:p>
            <a:pPr algn="ctr">
              <a:lnSpc>
                <a:spcPts val="5795"/>
              </a:lnSpc>
            </a:pPr>
            <a:r>
              <a:rPr lang="en-US" sz="5795">
                <a:solidFill>
                  <a:srgbClr val="191B1B"/>
                </a:solidFill>
                <a:latin typeface="Big Shoulders Display Bold"/>
              </a:rPr>
              <a:t>MAN</a:t>
            </a:r>
          </a:p>
        </p:txBody>
      </p:sp>
      <p:sp>
        <p:nvSpPr>
          <p:cNvPr name="TextBox 41" id="41"/>
          <p:cNvSpPr txBox="true"/>
          <p:nvPr/>
        </p:nvSpPr>
        <p:spPr>
          <a:xfrm rot="0">
            <a:off x="15254123" y="7974063"/>
            <a:ext cx="1365323" cy="1206155"/>
          </a:xfrm>
          <a:prstGeom prst="rect">
            <a:avLst/>
          </a:prstGeom>
        </p:spPr>
        <p:txBody>
          <a:bodyPr anchor="t" rtlCol="false" tIns="0" lIns="0" bIns="0" rIns="0">
            <a:spAutoFit/>
          </a:bodyPr>
          <a:lstStyle/>
          <a:p>
            <a:pPr algn="ctr">
              <a:lnSpc>
                <a:spcPts val="4609"/>
              </a:lnSpc>
            </a:pPr>
            <a:r>
              <a:rPr lang="en-US" sz="4609">
                <a:solidFill>
                  <a:srgbClr val="191B1B"/>
                </a:solidFill>
                <a:latin typeface="Big Shoulders Display Bold"/>
              </a:rPr>
              <a:t>REACT</a:t>
            </a:r>
          </a:p>
          <a:p>
            <a:pPr algn="ctr">
              <a:lnSpc>
                <a:spcPts val="4609"/>
              </a:lnSpc>
            </a:pPr>
            <a:r>
              <a:rPr lang="en-US" sz="4609">
                <a:solidFill>
                  <a:srgbClr val="191B1B"/>
                </a:solidFill>
                <a:latin typeface="Big Shoulders Display Bold"/>
              </a:rPr>
              <a:t>NATIVE</a:t>
            </a:r>
          </a:p>
        </p:txBody>
      </p:sp>
      <p:sp>
        <p:nvSpPr>
          <p:cNvPr name="TextBox 42" id="42"/>
          <p:cNvSpPr txBox="true"/>
          <p:nvPr/>
        </p:nvSpPr>
        <p:spPr>
          <a:xfrm rot="0">
            <a:off x="7232501" y="657742"/>
            <a:ext cx="9310918" cy="5974703"/>
          </a:xfrm>
          <a:prstGeom prst="rect">
            <a:avLst/>
          </a:prstGeom>
        </p:spPr>
        <p:txBody>
          <a:bodyPr anchor="t" rtlCol="false" tIns="0" lIns="0" bIns="0" rIns="0">
            <a:spAutoFit/>
          </a:bodyPr>
          <a:lstStyle/>
          <a:p>
            <a:pPr algn="ctr">
              <a:lnSpc>
                <a:spcPts val="2485"/>
              </a:lnSpc>
              <a:spcBef>
                <a:spcPct val="0"/>
              </a:spcBef>
            </a:pPr>
            <a:r>
              <a:rPr lang="en-US" sz="1775">
                <a:solidFill>
                  <a:srgbClr val="000000"/>
                </a:solidFill>
                <a:latin typeface="Repo Bold Bold"/>
              </a:rPr>
              <a:t>Data Prep: Gather, clean, label, and preprocess a diverse leaf image dataset.</a:t>
            </a:r>
          </a:p>
          <a:p>
            <a:pPr algn="ctr">
              <a:lnSpc>
                <a:spcPts val="2485"/>
              </a:lnSpc>
              <a:spcBef>
                <a:spcPct val="0"/>
              </a:spcBef>
            </a:pPr>
          </a:p>
          <a:p>
            <a:pPr algn="ctr">
              <a:lnSpc>
                <a:spcPts val="2485"/>
              </a:lnSpc>
              <a:spcBef>
                <a:spcPct val="0"/>
              </a:spcBef>
            </a:pPr>
            <a:r>
              <a:rPr lang="en-US" sz="1775">
                <a:solidFill>
                  <a:srgbClr val="000000"/>
                </a:solidFill>
                <a:latin typeface="Repo Bold Bold"/>
              </a:rPr>
              <a:t>Model Design: Craft a CNN architecture with convolutional and pooling layers.</a:t>
            </a:r>
          </a:p>
          <a:p>
            <a:pPr algn="ctr">
              <a:lnSpc>
                <a:spcPts val="2485"/>
              </a:lnSpc>
              <a:spcBef>
                <a:spcPct val="0"/>
              </a:spcBef>
            </a:pPr>
          </a:p>
          <a:p>
            <a:pPr algn="ctr">
              <a:lnSpc>
                <a:spcPts val="2485"/>
              </a:lnSpc>
              <a:spcBef>
                <a:spcPct val="0"/>
              </a:spcBef>
            </a:pPr>
            <a:r>
              <a:rPr lang="en-US" sz="1775">
                <a:solidFill>
                  <a:srgbClr val="000000"/>
                </a:solidFill>
                <a:latin typeface="Repo Bold Bold"/>
              </a:rPr>
              <a:t>Hyperparameter Tuning: Fine-tune settings like learning rate and batch size.</a:t>
            </a:r>
          </a:p>
          <a:p>
            <a:pPr algn="ctr">
              <a:lnSpc>
                <a:spcPts val="2485"/>
              </a:lnSpc>
              <a:spcBef>
                <a:spcPct val="0"/>
              </a:spcBef>
            </a:pPr>
          </a:p>
          <a:p>
            <a:pPr algn="ctr">
              <a:lnSpc>
                <a:spcPts val="2485"/>
              </a:lnSpc>
              <a:spcBef>
                <a:spcPct val="0"/>
              </a:spcBef>
            </a:pPr>
            <a:r>
              <a:rPr lang="en-US" sz="1775">
                <a:solidFill>
                  <a:srgbClr val="000000"/>
                </a:solidFill>
                <a:latin typeface="Repo Bold Bold"/>
              </a:rPr>
              <a:t>Transfer Learning: Leverage pre-trained CNN models and adapt them.</a:t>
            </a:r>
          </a:p>
          <a:p>
            <a:pPr algn="ctr">
              <a:lnSpc>
                <a:spcPts val="2485"/>
              </a:lnSpc>
              <a:spcBef>
                <a:spcPct val="0"/>
              </a:spcBef>
            </a:pPr>
          </a:p>
          <a:p>
            <a:pPr algn="ctr">
              <a:lnSpc>
                <a:spcPts val="2485"/>
              </a:lnSpc>
              <a:spcBef>
                <a:spcPct val="0"/>
              </a:spcBef>
            </a:pPr>
            <a:r>
              <a:rPr lang="en-US" sz="1775">
                <a:solidFill>
                  <a:srgbClr val="000000"/>
                </a:solidFill>
                <a:latin typeface="Repo Bold Bold"/>
              </a:rPr>
              <a:t>Loss &amp; Metrics: Define appropriate loss functions and evaluation metrics.</a:t>
            </a:r>
          </a:p>
          <a:p>
            <a:pPr algn="ctr">
              <a:lnSpc>
                <a:spcPts val="2485"/>
              </a:lnSpc>
              <a:spcBef>
                <a:spcPct val="0"/>
              </a:spcBef>
            </a:pPr>
          </a:p>
          <a:p>
            <a:pPr algn="ctr">
              <a:lnSpc>
                <a:spcPts val="2485"/>
              </a:lnSpc>
              <a:spcBef>
                <a:spcPct val="0"/>
              </a:spcBef>
            </a:pPr>
            <a:r>
              <a:rPr lang="en-US" sz="1775">
                <a:solidFill>
                  <a:srgbClr val="000000"/>
                </a:solidFill>
                <a:latin typeface="Repo Bold Bold"/>
              </a:rPr>
              <a:t>Regularization: Combat overfitting with dropout and L2 regularization.</a:t>
            </a:r>
          </a:p>
          <a:p>
            <a:pPr algn="ctr">
              <a:lnSpc>
                <a:spcPts val="2485"/>
              </a:lnSpc>
              <a:spcBef>
                <a:spcPct val="0"/>
              </a:spcBef>
            </a:pPr>
          </a:p>
          <a:p>
            <a:pPr algn="ctr">
              <a:lnSpc>
                <a:spcPts val="2485"/>
              </a:lnSpc>
              <a:spcBef>
                <a:spcPct val="0"/>
              </a:spcBef>
            </a:pPr>
            <a:r>
              <a:rPr lang="en-US" sz="1775">
                <a:solidFill>
                  <a:srgbClr val="000000"/>
                </a:solidFill>
                <a:latin typeface="Repo Bold Bold"/>
              </a:rPr>
              <a:t>Optimizers: Choose optimizers and learning rate strategies.</a:t>
            </a:r>
          </a:p>
          <a:p>
            <a:pPr algn="ctr">
              <a:lnSpc>
                <a:spcPts val="2485"/>
              </a:lnSpc>
              <a:spcBef>
                <a:spcPct val="0"/>
              </a:spcBef>
            </a:pPr>
          </a:p>
          <a:p>
            <a:pPr algn="ctr">
              <a:lnSpc>
                <a:spcPts val="2485"/>
              </a:lnSpc>
              <a:spcBef>
                <a:spcPct val="0"/>
              </a:spcBef>
            </a:pPr>
            <a:r>
              <a:rPr lang="en-US" sz="1775">
                <a:solidFill>
                  <a:srgbClr val="000000"/>
                </a:solidFill>
                <a:latin typeface="Repo Bold Bold"/>
              </a:rPr>
              <a:t>Deployment: Scale, optimize, and integrate the model into applications.</a:t>
            </a:r>
          </a:p>
          <a:p>
            <a:pPr algn="ctr">
              <a:lnSpc>
                <a:spcPts val="2485"/>
              </a:lnSpc>
              <a:spcBef>
                <a:spcPct val="0"/>
              </a:spcBef>
            </a:pPr>
          </a:p>
          <a:p>
            <a:pPr algn="ctr">
              <a:lnSpc>
                <a:spcPts val="2485"/>
              </a:lnSpc>
              <a:spcBef>
                <a:spcPct val="0"/>
              </a:spcBef>
            </a:pPr>
            <a:r>
              <a:rPr lang="en-US" sz="1775">
                <a:solidFill>
                  <a:srgbClr val="000000"/>
                </a:solidFill>
                <a:latin typeface="Repo Bold Bold"/>
              </a:rPr>
              <a:t>Monitoring: Continuously assess model performance in production.</a:t>
            </a:r>
          </a:p>
          <a:p>
            <a:pPr algn="ctr">
              <a:lnSpc>
                <a:spcPts val="2485"/>
              </a:lnSpc>
              <a:spcBef>
                <a:spcPct val="0"/>
              </a:spcBef>
            </a:pPr>
          </a:p>
          <a:p>
            <a:pPr algn="ctr">
              <a:lnSpc>
                <a:spcPts val="2485"/>
              </a:lnSpc>
              <a:spcBef>
                <a:spcPct val="0"/>
              </a:spcBef>
            </a:pPr>
            <a:r>
              <a:rPr lang="en-US" sz="1775">
                <a:solidFill>
                  <a:srgbClr val="000000"/>
                </a:solidFill>
                <a:latin typeface="Repo Bold Bold"/>
              </a:rPr>
              <a:t>Interpretability: Employ techniques to explain model decisions, enhancing the trust </a:t>
            </a:r>
          </a:p>
        </p:txBody>
      </p:sp>
      <p:sp>
        <p:nvSpPr>
          <p:cNvPr name="Freeform 43" id="43"/>
          <p:cNvSpPr/>
          <p:nvPr/>
        </p:nvSpPr>
        <p:spPr>
          <a:xfrm flipH="false" flipV="false" rot="0">
            <a:off x="5579115" y="6068118"/>
            <a:ext cx="687047" cy="171762"/>
          </a:xfrm>
          <a:custGeom>
            <a:avLst/>
            <a:gdLst/>
            <a:ahLst/>
            <a:cxnLst/>
            <a:rect r="r" b="b" t="t" l="l"/>
            <a:pathLst>
              <a:path h="171762" w="687047">
                <a:moveTo>
                  <a:pt x="0" y="0"/>
                </a:moveTo>
                <a:lnTo>
                  <a:pt x="687047" y="0"/>
                </a:lnTo>
                <a:lnTo>
                  <a:pt x="687047" y="171762"/>
                </a:lnTo>
                <a:lnTo>
                  <a:pt x="0" y="1717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33642" y="1878752"/>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1242" y="1712628"/>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35593">
            <a:off x="13604796" y="-974843"/>
            <a:ext cx="6158232" cy="3392626"/>
          </a:xfrm>
          <a:custGeom>
            <a:avLst/>
            <a:gdLst/>
            <a:ahLst/>
            <a:cxnLst/>
            <a:rect r="r" b="b" t="t" l="l"/>
            <a:pathLst>
              <a:path h="3392626" w="6158232">
                <a:moveTo>
                  <a:pt x="0" y="0"/>
                </a:moveTo>
                <a:lnTo>
                  <a:pt x="6158232" y="0"/>
                </a:lnTo>
                <a:lnTo>
                  <a:pt x="6158232" y="3392626"/>
                </a:lnTo>
                <a:lnTo>
                  <a:pt x="0" y="33926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245686" y="1028700"/>
            <a:ext cx="5438226" cy="6224007"/>
          </a:xfrm>
          <a:custGeom>
            <a:avLst/>
            <a:gdLst/>
            <a:ahLst/>
            <a:cxnLst/>
            <a:rect r="r" b="b" t="t" l="l"/>
            <a:pathLst>
              <a:path h="6224007" w="5438226">
                <a:moveTo>
                  <a:pt x="0" y="0"/>
                </a:moveTo>
                <a:lnTo>
                  <a:pt x="5438226" y="0"/>
                </a:lnTo>
                <a:lnTo>
                  <a:pt x="5438226" y="6224007"/>
                </a:lnTo>
                <a:lnTo>
                  <a:pt x="0" y="6224007"/>
                </a:lnTo>
                <a:lnTo>
                  <a:pt x="0" y="0"/>
                </a:lnTo>
                <a:close/>
              </a:path>
            </a:pathLst>
          </a:custGeom>
          <a:blipFill>
            <a:blip r:embed="rId9"/>
            <a:stretch>
              <a:fillRect l="0" t="0" r="0" b="0"/>
            </a:stretch>
          </a:blipFill>
        </p:spPr>
      </p:sp>
      <p:sp>
        <p:nvSpPr>
          <p:cNvPr name="Freeform 7" id="7"/>
          <p:cNvSpPr/>
          <p:nvPr/>
        </p:nvSpPr>
        <p:spPr>
          <a:xfrm flipH="false" flipV="false" rot="0">
            <a:off x="3482693" y="2465238"/>
            <a:ext cx="4809948" cy="577194"/>
          </a:xfrm>
          <a:custGeom>
            <a:avLst/>
            <a:gdLst/>
            <a:ahLst/>
            <a:cxnLst/>
            <a:rect r="r" b="b" t="t" l="l"/>
            <a:pathLst>
              <a:path h="577194" w="4809948">
                <a:moveTo>
                  <a:pt x="0" y="0"/>
                </a:moveTo>
                <a:lnTo>
                  <a:pt x="4809948" y="0"/>
                </a:lnTo>
                <a:lnTo>
                  <a:pt x="4809948" y="577194"/>
                </a:lnTo>
                <a:lnTo>
                  <a:pt x="0" y="5771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642442" y="3178317"/>
            <a:ext cx="8490450" cy="3301465"/>
          </a:xfrm>
          <a:prstGeom prst="rect">
            <a:avLst/>
          </a:prstGeom>
        </p:spPr>
        <p:txBody>
          <a:bodyPr anchor="t" rtlCol="false" tIns="0" lIns="0" bIns="0" rIns="0">
            <a:spAutoFit/>
          </a:bodyPr>
          <a:lstStyle/>
          <a:p>
            <a:pPr algn="ctr">
              <a:lnSpc>
                <a:spcPts val="4404"/>
              </a:lnSpc>
            </a:pPr>
            <a:r>
              <a:rPr lang="en-US" sz="3146" spc="-31">
                <a:solidFill>
                  <a:srgbClr val="000000"/>
                </a:solidFill>
                <a:latin typeface="DM Sans Bold"/>
              </a:rPr>
              <a:t>Resources Involved</a:t>
            </a:r>
          </a:p>
          <a:p>
            <a:pPr algn="ctr">
              <a:lnSpc>
                <a:spcPts val="4404"/>
              </a:lnSpc>
            </a:pPr>
            <a:r>
              <a:rPr lang="en-US" sz="3146" spc="-31">
                <a:solidFill>
                  <a:srgbClr val="000000"/>
                </a:solidFill>
                <a:latin typeface="DM Sans"/>
              </a:rPr>
              <a:t> Android Studio | Postman | React | React  Native | Jupyter Notebook | PyCharm  Microsoft Visual Studio Code | Chatgpt</a:t>
            </a:r>
          </a:p>
          <a:p>
            <a:pPr algn="ctr">
              <a:lnSpc>
                <a:spcPts val="4404"/>
              </a:lnSpc>
            </a:pPr>
            <a:r>
              <a:rPr lang="en-US" sz="3146" spc="-31">
                <a:solidFill>
                  <a:srgbClr val="000000"/>
                </a:solidFill>
                <a:latin typeface="DM Sans"/>
              </a:rPr>
              <a:t>Youtube Tutorials</a:t>
            </a:r>
            <a:r>
              <a:rPr lang="en-US" sz="3146" spc="-31">
                <a:solidFill>
                  <a:srgbClr val="000000"/>
                </a:solidFill>
                <a:latin typeface="DM Sans"/>
              </a:rPr>
              <a:t>  </a:t>
            </a:r>
          </a:p>
          <a:p>
            <a:pPr algn="ctr">
              <a:lnSpc>
                <a:spcPts val="4404"/>
              </a:lnSpc>
            </a:pPr>
          </a:p>
        </p:txBody>
      </p:sp>
      <p:grpSp>
        <p:nvGrpSpPr>
          <p:cNvPr name="Group 9" id="9"/>
          <p:cNvGrpSpPr/>
          <p:nvPr/>
        </p:nvGrpSpPr>
        <p:grpSpPr>
          <a:xfrm rot="0">
            <a:off x="300170" y="157093"/>
            <a:ext cx="10126274" cy="1403605"/>
            <a:chOff x="0" y="0"/>
            <a:chExt cx="3641873" cy="504801"/>
          </a:xfrm>
        </p:grpSpPr>
        <p:sp>
          <p:nvSpPr>
            <p:cNvPr name="Freeform 10" id="10"/>
            <p:cNvSpPr/>
            <p:nvPr/>
          </p:nvSpPr>
          <p:spPr>
            <a:xfrm flipH="false" flipV="false" rot="0">
              <a:off x="0" y="0"/>
              <a:ext cx="3641873" cy="504801"/>
            </a:xfrm>
            <a:custGeom>
              <a:avLst/>
              <a:gdLst/>
              <a:ahLst/>
              <a:cxnLst/>
              <a:rect r="r" b="b" t="t" l="l"/>
              <a:pathLst>
                <a:path h="504801" w="3641873">
                  <a:moveTo>
                    <a:pt x="25994" y="0"/>
                  </a:moveTo>
                  <a:lnTo>
                    <a:pt x="3615879" y="0"/>
                  </a:lnTo>
                  <a:cubicBezTo>
                    <a:pt x="3630235" y="0"/>
                    <a:pt x="3641873" y="11638"/>
                    <a:pt x="3641873" y="25994"/>
                  </a:cubicBezTo>
                  <a:lnTo>
                    <a:pt x="3641873" y="478806"/>
                  </a:lnTo>
                  <a:cubicBezTo>
                    <a:pt x="3641873" y="485701"/>
                    <a:pt x="3639135" y="492312"/>
                    <a:pt x="3634260" y="497187"/>
                  </a:cubicBezTo>
                  <a:cubicBezTo>
                    <a:pt x="3629385" y="502062"/>
                    <a:pt x="3622773" y="504801"/>
                    <a:pt x="3615879" y="504801"/>
                  </a:cubicBezTo>
                  <a:lnTo>
                    <a:pt x="25994" y="504801"/>
                  </a:lnTo>
                  <a:cubicBezTo>
                    <a:pt x="19100" y="504801"/>
                    <a:pt x="12488" y="502062"/>
                    <a:pt x="7614" y="497187"/>
                  </a:cubicBezTo>
                  <a:cubicBezTo>
                    <a:pt x="2739" y="492312"/>
                    <a:pt x="0" y="485701"/>
                    <a:pt x="0" y="478806"/>
                  </a:cubicBezTo>
                  <a:lnTo>
                    <a:pt x="0" y="25994"/>
                  </a:lnTo>
                  <a:cubicBezTo>
                    <a:pt x="0" y="11638"/>
                    <a:pt x="11638" y="0"/>
                    <a:pt x="25994" y="0"/>
                  </a:cubicBezTo>
                  <a:close/>
                </a:path>
              </a:pathLst>
            </a:custGeom>
            <a:solidFill>
              <a:srgbClr val="FFFEF7"/>
            </a:solidFill>
            <a:ln w="47625" cap="rnd">
              <a:solidFill>
                <a:srgbClr val="000000"/>
              </a:solidFill>
              <a:prstDash val="solid"/>
              <a:round/>
            </a:ln>
          </p:spPr>
        </p:sp>
        <p:sp>
          <p:nvSpPr>
            <p:cNvPr name="TextBox 11" id="11"/>
            <p:cNvSpPr txBox="true"/>
            <p:nvPr/>
          </p:nvSpPr>
          <p:spPr>
            <a:xfrm>
              <a:off x="0" y="-57150"/>
              <a:ext cx="812800" cy="869950"/>
            </a:xfrm>
            <a:prstGeom prst="rect">
              <a:avLst/>
            </a:prstGeom>
          </p:spPr>
          <p:txBody>
            <a:bodyPr anchor="ctr" rtlCol="false" tIns="0" lIns="0" bIns="0" rIns="0"/>
            <a:lstStyle/>
            <a:p>
              <a:pPr algn="ctr">
                <a:lnSpc>
                  <a:spcPts val="3639"/>
                </a:lnSpc>
              </a:pPr>
              <a:r>
                <a:rPr lang="en-US" sz="2599">
                  <a:solidFill>
                    <a:srgbClr val="000000"/>
                  </a:solidFill>
                  <a:latin typeface="Repo Bold Bold"/>
                </a:rPr>
                <a:t>I am so grateful for the opportunity and your faith on me</a:t>
              </a:r>
            </a:p>
            <a:p>
              <a:pPr algn="ctr" marL="0" indent="0" lvl="0">
                <a:lnSpc>
                  <a:spcPts val="3639"/>
                </a:lnSpc>
                <a:spcBef>
                  <a:spcPct val="0"/>
                </a:spcBef>
              </a:pPr>
              <a:r>
                <a:rPr lang="en-US" sz="2599">
                  <a:solidFill>
                    <a:srgbClr val="000000"/>
                  </a:solidFill>
                  <a:latin typeface="Repo Bold Bold"/>
                </a:rPr>
                <a:t>Willing to furnish my finest on this endeavor</a:t>
              </a:r>
            </a:p>
          </p:txBody>
        </p:sp>
      </p:grpSp>
      <p:sp>
        <p:nvSpPr>
          <p:cNvPr name="Freeform 12" id="12"/>
          <p:cNvSpPr/>
          <p:nvPr/>
        </p:nvSpPr>
        <p:spPr>
          <a:xfrm flipH="false" flipV="false" rot="4523316">
            <a:off x="-2379556" y="2599252"/>
            <a:ext cx="6248976" cy="3442617"/>
          </a:xfrm>
          <a:custGeom>
            <a:avLst/>
            <a:gdLst/>
            <a:ahLst/>
            <a:cxnLst/>
            <a:rect r="r" b="b" t="t" l="l"/>
            <a:pathLst>
              <a:path h="3442617" w="6248976">
                <a:moveTo>
                  <a:pt x="0" y="0"/>
                </a:moveTo>
                <a:lnTo>
                  <a:pt x="6248975" y="0"/>
                </a:lnTo>
                <a:lnTo>
                  <a:pt x="6248975" y="3442618"/>
                </a:lnTo>
                <a:lnTo>
                  <a:pt x="0" y="34426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1244255">
            <a:off x="9677583" y="5275026"/>
            <a:ext cx="1064640" cy="1758415"/>
          </a:xfrm>
          <a:custGeom>
            <a:avLst/>
            <a:gdLst/>
            <a:ahLst/>
            <a:cxnLst/>
            <a:rect r="r" b="b" t="t" l="l"/>
            <a:pathLst>
              <a:path h="1758415" w="1064640">
                <a:moveTo>
                  <a:pt x="0" y="0"/>
                </a:moveTo>
                <a:lnTo>
                  <a:pt x="1064640" y="0"/>
                </a:lnTo>
                <a:lnTo>
                  <a:pt x="1064640" y="1758415"/>
                </a:lnTo>
                <a:lnTo>
                  <a:pt x="0" y="17584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4" id="14"/>
          <p:cNvGrpSpPr/>
          <p:nvPr/>
        </p:nvGrpSpPr>
        <p:grpSpPr>
          <a:xfrm rot="0">
            <a:off x="705814" y="7778220"/>
            <a:ext cx="17181172" cy="2292043"/>
            <a:chOff x="0" y="0"/>
            <a:chExt cx="4525082" cy="603666"/>
          </a:xfrm>
        </p:grpSpPr>
        <p:sp>
          <p:nvSpPr>
            <p:cNvPr name="Freeform 15" id="15"/>
            <p:cNvSpPr/>
            <p:nvPr/>
          </p:nvSpPr>
          <p:spPr>
            <a:xfrm flipH="false" flipV="false" rot="0">
              <a:off x="0" y="0"/>
              <a:ext cx="4525082" cy="603666"/>
            </a:xfrm>
            <a:custGeom>
              <a:avLst/>
              <a:gdLst/>
              <a:ahLst/>
              <a:cxnLst/>
              <a:rect r="r" b="b" t="t" l="l"/>
              <a:pathLst>
                <a:path h="603666" w="4525082">
                  <a:moveTo>
                    <a:pt x="22981" y="0"/>
                  </a:moveTo>
                  <a:lnTo>
                    <a:pt x="4502102" y="0"/>
                  </a:lnTo>
                  <a:cubicBezTo>
                    <a:pt x="4508197" y="0"/>
                    <a:pt x="4514042" y="2421"/>
                    <a:pt x="4518351" y="6731"/>
                  </a:cubicBezTo>
                  <a:cubicBezTo>
                    <a:pt x="4522661" y="11041"/>
                    <a:pt x="4525082" y="16886"/>
                    <a:pt x="4525082" y="22981"/>
                  </a:cubicBezTo>
                  <a:lnTo>
                    <a:pt x="4525082" y="580685"/>
                  </a:lnTo>
                  <a:cubicBezTo>
                    <a:pt x="4525082" y="586780"/>
                    <a:pt x="4522661" y="592625"/>
                    <a:pt x="4518351" y="596935"/>
                  </a:cubicBezTo>
                  <a:cubicBezTo>
                    <a:pt x="4514042" y="601244"/>
                    <a:pt x="4508197" y="603666"/>
                    <a:pt x="4502102" y="603666"/>
                  </a:cubicBezTo>
                  <a:lnTo>
                    <a:pt x="22981" y="603666"/>
                  </a:lnTo>
                  <a:cubicBezTo>
                    <a:pt x="16886" y="603666"/>
                    <a:pt x="11041" y="601244"/>
                    <a:pt x="6731" y="596935"/>
                  </a:cubicBezTo>
                  <a:cubicBezTo>
                    <a:pt x="2421" y="592625"/>
                    <a:pt x="0" y="586780"/>
                    <a:pt x="0" y="580685"/>
                  </a:cubicBezTo>
                  <a:lnTo>
                    <a:pt x="0" y="22981"/>
                  </a:lnTo>
                  <a:cubicBezTo>
                    <a:pt x="0" y="16886"/>
                    <a:pt x="2421" y="11041"/>
                    <a:pt x="6731" y="6731"/>
                  </a:cubicBezTo>
                  <a:cubicBezTo>
                    <a:pt x="11041" y="2421"/>
                    <a:pt x="16886" y="0"/>
                    <a:pt x="22981" y="0"/>
                  </a:cubicBezTo>
                  <a:close/>
                </a:path>
              </a:pathLst>
            </a:custGeom>
            <a:gradFill rotWithShape="true">
              <a:gsLst>
                <a:gs pos="0">
                  <a:srgbClr val="A6A6A6">
                    <a:alpha val="100000"/>
                  </a:srgbClr>
                </a:gs>
                <a:gs pos="100000">
                  <a:srgbClr val="FFFFFF">
                    <a:alpha val="100000"/>
                  </a:srgbClr>
                </a:gs>
              </a:gsLst>
              <a:lin ang="0"/>
            </a:gradFill>
            <a:ln cap="rnd">
              <a:noFill/>
              <a:prstDash val="solid"/>
              <a:round/>
            </a:ln>
          </p:spPr>
        </p:sp>
        <p:sp>
          <p:nvSpPr>
            <p:cNvPr name="TextBox 16" id="16"/>
            <p:cNvSpPr txBox="true"/>
            <p:nvPr/>
          </p:nvSpPr>
          <p:spPr>
            <a:xfrm>
              <a:off x="0" y="-28575"/>
              <a:ext cx="812800" cy="841375"/>
            </a:xfrm>
            <a:prstGeom prst="rect">
              <a:avLst/>
            </a:prstGeom>
          </p:spPr>
          <p:txBody>
            <a:bodyPr anchor="ctr" rtlCol="false" tIns="50800" lIns="50800" bIns="50800" rIns="50800"/>
            <a:lstStyle/>
            <a:p>
              <a:pPr algn="ctr">
                <a:lnSpc>
                  <a:spcPts val="2111"/>
                </a:lnSpc>
              </a:pPr>
            </a:p>
          </p:txBody>
        </p:sp>
      </p:grpSp>
      <p:sp>
        <p:nvSpPr>
          <p:cNvPr name="TextBox 17" id="17"/>
          <p:cNvSpPr txBox="true"/>
          <p:nvPr/>
        </p:nvSpPr>
        <p:spPr>
          <a:xfrm rot="0">
            <a:off x="867257" y="7873470"/>
            <a:ext cx="16858286" cy="1932943"/>
          </a:xfrm>
          <a:prstGeom prst="rect">
            <a:avLst/>
          </a:prstGeom>
        </p:spPr>
        <p:txBody>
          <a:bodyPr anchor="t" rtlCol="false" tIns="0" lIns="0" bIns="0" rIns="0">
            <a:spAutoFit/>
          </a:bodyPr>
          <a:lstStyle/>
          <a:p>
            <a:pPr algn="ctr">
              <a:lnSpc>
                <a:spcPts val="3052"/>
              </a:lnSpc>
              <a:spcBef>
                <a:spcPct val="0"/>
              </a:spcBef>
            </a:pPr>
            <a:r>
              <a:rPr lang="en-US" sz="2180">
                <a:solidFill>
                  <a:srgbClr val="000000"/>
                </a:solidFill>
                <a:latin typeface="Repo Bold Bold"/>
              </a:rPr>
              <a:t>"In the process of working on this project, I've had the opportunity to gather valuable insights from </a:t>
            </a:r>
          </a:p>
          <a:p>
            <a:pPr algn="ctr">
              <a:lnSpc>
                <a:spcPts val="3052"/>
              </a:lnSpc>
              <a:spcBef>
                <a:spcPct val="0"/>
              </a:spcBef>
            </a:pPr>
            <a:r>
              <a:rPr lang="en-US" sz="2180">
                <a:solidFill>
                  <a:srgbClr val="000000"/>
                </a:solidFill>
                <a:latin typeface="Repo Bold Bold"/>
              </a:rPr>
              <a:t>Chat GPT and various web and YouTube tutorials. </a:t>
            </a:r>
          </a:p>
          <a:p>
            <a:pPr algn="ctr">
              <a:lnSpc>
                <a:spcPts val="3052"/>
              </a:lnSpc>
              <a:spcBef>
                <a:spcPct val="0"/>
              </a:spcBef>
            </a:pPr>
            <a:r>
              <a:rPr lang="en-US" sz="2180">
                <a:solidFill>
                  <a:srgbClr val="000000"/>
                </a:solidFill>
                <a:latin typeface="Repo Bold Bold"/>
              </a:rPr>
              <a:t>These resources have played a crucial role in shaping my approach. </a:t>
            </a:r>
          </a:p>
          <a:p>
            <a:pPr algn="ctr">
              <a:lnSpc>
                <a:spcPts val="3052"/>
              </a:lnSpc>
              <a:spcBef>
                <a:spcPct val="0"/>
              </a:spcBef>
            </a:pPr>
            <a:r>
              <a:rPr lang="en-US" sz="2180">
                <a:solidFill>
                  <a:srgbClr val="000000"/>
                </a:solidFill>
                <a:latin typeface="Repo Bold Bold"/>
              </a:rPr>
              <a:t>It's worth mentioning that I come from a non-CS background, so I've actively sought out tutorials and received support from </a:t>
            </a:r>
          </a:p>
          <a:p>
            <a:pPr algn="ctr">
              <a:lnSpc>
                <a:spcPts val="3052"/>
              </a:lnSpc>
              <a:spcBef>
                <a:spcPct val="0"/>
              </a:spcBef>
            </a:pPr>
            <a:r>
              <a:rPr lang="en-US" sz="2180">
                <a:solidFill>
                  <a:srgbClr val="000000"/>
                </a:solidFill>
                <a:latin typeface="Repo Bold Bold"/>
              </a:rPr>
              <a:t>Chat GPT to navigate areas like front-end, back-end, API, and GCP. It's been a great learning journey.</a:t>
            </a:r>
          </a:p>
        </p:txBody>
      </p:sp>
      <p:sp>
        <p:nvSpPr>
          <p:cNvPr name="TextBox 18" id="18"/>
          <p:cNvSpPr txBox="true"/>
          <p:nvPr/>
        </p:nvSpPr>
        <p:spPr>
          <a:xfrm rot="0">
            <a:off x="867055" y="5985153"/>
            <a:ext cx="10041225" cy="494629"/>
          </a:xfrm>
          <a:prstGeom prst="rect">
            <a:avLst/>
          </a:prstGeom>
        </p:spPr>
        <p:txBody>
          <a:bodyPr anchor="t" rtlCol="false" tIns="0" lIns="0" bIns="0" rIns="0">
            <a:spAutoFit/>
          </a:bodyPr>
          <a:lstStyle/>
          <a:p>
            <a:pPr algn="ctr">
              <a:lnSpc>
                <a:spcPts val="4062"/>
              </a:lnSpc>
              <a:spcBef>
                <a:spcPct val="0"/>
              </a:spcBef>
            </a:pPr>
            <a:r>
              <a:rPr lang="en-US" sz="2901">
                <a:solidFill>
                  <a:srgbClr val="000000"/>
                </a:solidFill>
                <a:latin typeface="Repo Bold Bold"/>
              </a:rPr>
              <a:t>W</a:t>
            </a:r>
            <a:r>
              <a:rPr lang="en-US" sz="2901">
                <a:solidFill>
                  <a:srgbClr val="000000"/>
                </a:solidFill>
                <a:latin typeface="Repo Bold Bold"/>
              </a:rPr>
              <a:t>atched | Learned | Deployed on my own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78623" y="2815166"/>
            <a:ext cx="12283179" cy="8017566"/>
          </a:xfrm>
          <a:custGeom>
            <a:avLst/>
            <a:gdLst/>
            <a:ahLst/>
            <a:cxnLst/>
            <a:rect r="r" b="b" t="t" l="l"/>
            <a:pathLst>
              <a:path h="8017566" w="12283179">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647773" y="406382"/>
            <a:ext cx="10411248" cy="9474236"/>
          </a:xfrm>
          <a:custGeom>
            <a:avLst/>
            <a:gdLst/>
            <a:ahLst/>
            <a:cxnLst/>
            <a:rect r="r" b="b" t="t" l="l"/>
            <a:pathLst>
              <a:path h="9474236" w="10411248">
                <a:moveTo>
                  <a:pt x="0" y="0"/>
                </a:moveTo>
                <a:lnTo>
                  <a:pt x="10411248" y="0"/>
                </a:lnTo>
                <a:lnTo>
                  <a:pt x="10411248" y="9474236"/>
                </a:lnTo>
                <a:lnTo>
                  <a:pt x="0" y="94742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790117" y="1257542"/>
            <a:ext cx="8126559" cy="1055468"/>
          </a:xfrm>
          <a:prstGeom prst="rect">
            <a:avLst/>
          </a:prstGeom>
        </p:spPr>
        <p:txBody>
          <a:bodyPr anchor="t" rtlCol="false" tIns="0" lIns="0" bIns="0" rIns="0">
            <a:spAutoFit/>
          </a:bodyPr>
          <a:lstStyle/>
          <a:p>
            <a:pPr algn="ctr" marL="0" indent="0" lvl="0">
              <a:lnSpc>
                <a:spcPts val="8469"/>
              </a:lnSpc>
              <a:spcBef>
                <a:spcPct val="0"/>
              </a:spcBef>
            </a:pPr>
            <a:r>
              <a:rPr lang="en-US" sz="6049">
                <a:solidFill>
                  <a:srgbClr val="000000"/>
                </a:solidFill>
                <a:latin typeface="Repo Bold Bold"/>
              </a:rPr>
              <a:t>Problem Statement</a:t>
            </a:r>
          </a:p>
        </p:txBody>
      </p:sp>
      <p:sp>
        <p:nvSpPr>
          <p:cNvPr name="Freeform 7" id="7"/>
          <p:cNvSpPr/>
          <p:nvPr/>
        </p:nvSpPr>
        <p:spPr>
          <a:xfrm flipH="false" flipV="false" rot="1683888">
            <a:off x="13130026" y="6502100"/>
            <a:ext cx="1857988" cy="3976240"/>
          </a:xfrm>
          <a:custGeom>
            <a:avLst/>
            <a:gdLst/>
            <a:ahLst/>
            <a:cxnLst/>
            <a:rect r="r" b="b" t="t" l="l"/>
            <a:pathLst>
              <a:path h="3976240" w="1857988">
                <a:moveTo>
                  <a:pt x="0" y="0"/>
                </a:moveTo>
                <a:lnTo>
                  <a:pt x="1857989" y="0"/>
                </a:lnTo>
                <a:lnTo>
                  <a:pt x="1857989"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8174348">
            <a:off x="-3201505" y="-396544"/>
            <a:ext cx="8162855" cy="4496991"/>
          </a:xfrm>
          <a:custGeom>
            <a:avLst/>
            <a:gdLst/>
            <a:ahLst/>
            <a:cxnLst/>
            <a:rect r="r" b="b" t="t" l="l"/>
            <a:pathLst>
              <a:path h="4496991" w="8162855">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4209811" y="2881841"/>
            <a:ext cx="9287171" cy="6829589"/>
          </a:xfrm>
          <a:prstGeom prst="rect">
            <a:avLst/>
          </a:prstGeom>
        </p:spPr>
        <p:txBody>
          <a:bodyPr anchor="t" rtlCol="false" tIns="0" lIns="0" bIns="0" rIns="0">
            <a:spAutoFit/>
          </a:bodyPr>
          <a:lstStyle/>
          <a:p>
            <a:pPr algn="ctr">
              <a:lnSpc>
                <a:spcPts val="4459"/>
              </a:lnSpc>
            </a:pPr>
            <a:r>
              <a:rPr lang="en-US" sz="4459">
                <a:solidFill>
                  <a:srgbClr val="000000"/>
                </a:solidFill>
                <a:latin typeface="Horta Bold"/>
              </a:rPr>
              <a:t>POTATO LEAF DISEASES SUCH AS EARLY AND LATE BLIGHT CAUSE SIGNIFICANT ECONOMIC LOSSES FOR FARMERS AROUND THE WORLD. TO ADDRESS THIS PROBLEM, THE PROJECT AIMS TO HARNESS INNOVATIVE TECHNOLOGY TO DEVELOP EFFECTIVE AND SUSTAINABLE SOLUTIONS FOR POTATO DISEASE MANAGEMENT</a:t>
            </a:r>
          </a:p>
          <a:p>
            <a:pPr algn="ctr">
              <a:lnSpc>
                <a:spcPts val="4459"/>
              </a:lnSpc>
            </a:pPr>
          </a:p>
          <a:p>
            <a:pPr algn="ctr">
              <a:lnSpc>
                <a:spcPts val="4459"/>
              </a:lnSpc>
            </a:pPr>
            <a:r>
              <a:rPr lang="en-US" sz="4459">
                <a:solidFill>
                  <a:srgbClr val="000000"/>
                </a:solidFill>
                <a:latin typeface="Horta"/>
              </a:rPr>
              <a:t>USING DEEP LEARNING, THIS AGRO-TECH SOLUTION PREDICTS AND PREVENTS POTATO LEAF DISEASES, ENSURING CROP HEALTH AND FARMER PROSPERITY</a:t>
            </a:r>
          </a:p>
          <a:p>
            <a:pPr algn="ctr">
              <a:lnSpc>
                <a:spcPts val="4459"/>
              </a:lnSpc>
            </a:pPr>
          </a:p>
          <a:p>
            <a:pPr algn="ctr">
              <a:lnSpc>
                <a:spcPts val="4459"/>
              </a:lnSpc>
              <a:spcBef>
                <a:spcPct val="0"/>
              </a:spcBef>
            </a:pPr>
          </a:p>
        </p:txBody>
      </p:sp>
      <p:grpSp>
        <p:nvGrpSpPr>
          <p:cNvPr name="Group 10" id="10"/>
          <p:cNvGrpSpPr/>
          <p:nvPr/>
        </p:nvGrpSpPr>
        <p:grpSpPr>
          <a:xfrm rot="0">
            <a:off x="5829300" y="6837045"/>
            <a:ext cx="2618422" cy="488632"/>
            <a:chOff x="0" y="0"/>
            <a:chExt cx="3491230" cy="651510"/>
          </a:xfrm>
        </p:grpSpPr>
        <p:sp>
          <p:nvSpPr>
            <p:cNvPr name="Freeform 11" id="11"/>
            <p:cNvSpPr/>
            <p:nvPr/>
          </p:nvSpPr>
          <p:spPr>
            <a:xfrm flipH="false" flipV="false" rot="0">
              <a:off x="-36830" y="21590"/>
              <a:ext cx="3533140" cy="693420"/>
            </a:xfrm>
            <a:custGeom>
              <a:avLst/>
              <a:gdLst/>
              <a:ahLst/>
              <a:cxnLst/>
              <a:rect r="r" b="b" t="t" l="l"/>
              <a:pathLst>
                <a:path h="693420" w="3533140">
                  <a:moveTo>
                    <a:pt x="87630" y="116840"/>
                  </a:moveTo>
                  <a:cubicBezTo>
                    <a:pt x="971550" y="96520"/>
                    <a:pt x="1013460" y="68580"/>
                    <a:pt x="1174750" y="57150"/>
                  </a:cubicBezTo>
                  <a:cubicBezTo>
                    <a:pt x="1576070" y="27940"/>
                    <a:pt x="2975610" y="71120"/>
                    <a:pt x="3279140" y="50800"/>
                  </a:cubicBezTo>
                  <a:cubicBezTo>
                    <a:pt x="3364230" y="44450"/>
                    <a:pt x="3403600" y="0"/>
                    <a:pt x="3440430" y="29210"/>
                  </a:cubicBezTo>
                  <a:cubicBezTo>
                    <a:pt x="3501390" y="78740"/>
                    <a:pt x="3533140" y="417830"/>
                    <a:pt x="3477260" y="485140"/>
                  </a:cubicBezTo>
                  <a:cubicBezTo>
                    <a:pt x="3440430" y="529590"/>
                    <a:pt x="3380740" y="501650"/>
                    <a:pt x="3279140" y="508000"/>
                  </a:cubicBezTo>
                  <a:cubicBezTo>
                    <a:pt x="2948940" y="527050"/>
                    <a:pt x="1525270" y="473710"/>
                    <a:pt x="1163320" y="509270"/>
                  </a:cubicBezTo>
                  <a:cubicBezTo>
                    <a:pt x="1036320" y="521970"/>
                    <a:pt x="1018540" y="547370"/>
                    <a:pt x="909320" y="558800"/>
                  </a:cubicBezTo>
                  <a:cubicBezTo>
                    <a:pt x="713740" y="580390"/>
                    <a:pt x="204470" y="693420"/>
                    <a:pt x="87630" y="579120"/>
                  </a:cubicBezTo>
                  <a:cubicBezTo>
                    <a:pt x="0" y="492760"/>
                    <a:pt x="87630" y="116840"/>
                    <a:pt x="87630" y="116840"/>
                  </a:cubicBezTo>
                </a:path>
              </a:pathLst>
            </a:custGeom>
            <a:solidFill>
              <a:srgbClr val="FFF234">
                <a:alpha val="49804"/>
              </a:srgbClr>
            </a:solidFill>
            <a:ln cap="sq">
              <a:noFill/>
              <a:prstDash val="solid"/>
              <a:miter/>
            </a:ln>
          </p:spPr>
        </p:sp>
      </p:grpSp>
      <p:grpSp>
        <p:nvGrpSpPr>
          <p:cNvPr name="Group 12" id="12"/>
          <p:cNvGrpSpPr/>
          <p:nvPr/>
        </p:nvGrpSpPr>
        <p:grpSpPr>
          <a:xfrm rot="0">
            <a:off x="8956357" y="7437120"/>
            <a:ext cx="3861435" cy="435293"/>
            <a:chOff x="0" y="0"/>
            <a:chExt cx="5148580" cy="580390"/>
          </a:xfrm>
        </p:grpSpPr>
        <p:sp>
          <p:nvSpPr>
            <p:cNvPr name="Freeform 13" id="13"/>
            <p:cNvSpPr/>
            <p:nvPr/>
          </p:nvSpPr>
          <p:spPr>
            <a:xfrm flipH="false" flipV="false" rot="0">
              <a:off x="-39370" y="-257810"/>
              <a:ext cx="5250180" cy="1117600"/>
            </a:xfrm>
            <a:custGeom>
              <a:avLst/>
              <a:gdLst/>
              <a:ahLst/>
              <a:cxnLst/>
              <a:rect r="r" b="b" t="t" l="l"/>
              <a:pathLst>
                <a:path h="1117600" w="5250180">
                  <a:moveTo>
                    <a:pt x="111760" y="308610"/>
                  </a:moveTo>
                  <a:cubicBezTo>
                    <a:pt x="2166620" y="339090"/>
                    <a:pt x="4806950" y="0"/>
                    <a:pt x="5137150" y="330200"/>
                  </a:cubicBezTo>
                  <a:cubicBezTo>
                    <a:pt x="5250180" y="443230"/>
                    <a:pt x="5250180" y="674370"/>
                    <a:pt x="5137150" y="787400"/>
                  </a:cubicBezTo>
                  <a:cubicBezTo>
                    <a:pt x="4806950" y="1117600"/>
                    <a:pt x="2171700" y="793750"/>
                    <a:pt x="1256030" y="787400"/>
                  </a:cubicBezTo>
                  <a:cubicBezTo>
                    <a:pt x="754380" y="783590"/>
                    <a:pt x="233680" y="922020"/>
                    <a:pt x="90170" y="769620"/>
                  </a:cubicBezTo>
                  <a:cubicBezTo>
                    <a:pt x="0" y="674370"/>
                    <a:pt x="111760" y="308610"/>
                    <a:pt x="111760" y="308610"/>
                  </a:cubicBezTo>
                </a:path>
              </a:pathLst>
            </a:custGeom>
            <a:solidFill>
              <a:srgbClr val="FFF234">
                <a:alpha val="49804"/>
              </a:srgbClr>
            </a:solidFill>
            <a:ln cap="sq">
              <a:noFill/>
              <a:prstDash val="solid"/>
              <a:miter/>
            </a:ln>
          </p:spPr>
        </p:sp>
      </p:grpSp>
      <p:grpSp>
        <p:nvGrpSpPr>
          <p:cNvPr name="Group 14" id="14"/>
          <p:cNvGrpSpPr/>
          <p:nvPr/>
        </p:nvGrpSpPr>
        <p:grpSpPr>
          <a:xfrm rot="0">
            <a:off x="4729162" y="7453312"/>
            <a:ext cx="1779270" cy="421957"/>
            <a:chOff x="0" y="0"/>
            <a:chExt cx="2372360" cy="562610"/>
          </a:xfrm>
        </p:grpSpPr>
        <p:sp>
          <p:nvSpPr>
            <p:cNvPr name="Freeform 15" id="15"/>
            <p:cNvSpPr/>
            <p:nvPr/>
          </p:nvSpPr>
          <p:spPr>
            <a:xfrm flipH="false" flipV="false" rot="0">
              <a:off x="-54610" y="50800"/>
              <a:ext cx="2481580" cy="695960"/>
            </a:xfrm>
            <a:custGeom>
              <a:avLst/>
              <a:gdLst/>
              <a:ahLst/>
              <a:cxnLst/>
              <a:rect r="r" b="b" t="t" l="l"/>
              <a:pathLst>
                <a:path h="695960" w="2481580">
                  <a:moveTo>
                    <a:pt x="105410" y="0"/>
                  </a:moveTo>
                  <a:cubicBezTo>
                    <a:pt x="2481580" y="105410"/>
                    <a:pt x="2481580" y="351790"/>
                    <a:pt x="2376170" y="457200"/>
                  </a:cubicBezTo>
                  <a:cubicBezTo>
                    <a:pt x="2141220" y="692150"/>
                    <a:pt x="340360" y="695960"/>
                    <a:pt x="105410" y="461010"/>
                  </a:cubicBezTo>
                  <a:cubicBezTo>
                    <a:pt x="0" y="355600"/>
                    <a:pt x="105410" y="0"/>
                    <a:pt x="105410" y="0"/>
                  </a:cubicBezTo>
                </a:path>
              </a:pathLst>
            </a:custGeom>
            <a:solidFill>
              <a:srgbClr val="FFF234">
                <a:alpha val="49804"/>
              </a:srgbClr>
            </a:solidFill>
            <a:ln cap="sq">
              <a:noFill/>
              <a:prstDash val="solid"/>
              <a:miter/>
            </a:ln>
          </p:spPr>
        </p:sp>
      </p:grpSp>
      <p:grpSp>
        <p:nvGrpSpPr>
          <p:cNvPr name="Group 16" id="16"/>
          <p:cNvGrpSpPr/>
          <p:nvPr/>
        </p:nvGrpSpPr>
        <p:grpSpPr>
          <a:xfrm rot="0">
            <a:off x="10176510" y="2792730"/>
            <a:ext cx="2807017" cy="480060"/>
            <a:chOff x="0" y="0"/>
            <a:chExt cx="3742690" cy="640080"/>
          </a:xfrm>
        </p:grpSpPr>
        <p:sp>
          <p:nvSpPr>
            <p:cNvPr name="Freeform 17" id="17"/>
            <p:cNvSpPr/>
            <p:nvPr/>
          </p:nvSpPr>
          <p:spPr>
            <a:xfrm flipH="false" flipV="false" rot="0">
              <a:off x="24130" y="25400"/>
              <a:ext cx="3714750" cy="629920"/>
            </a:xfrm>
            <a:custGeom>
              <a:avLst/>
              <a:gdLst/>
              <a:ahLst/>
              <a:cxnLst/>
              <a:rect r="r" b="b" t="t" l="l"/>
              <a:pathLst>
                <a:path h="629920" w="3714750">
                  <a:moveTo>
                    <a:pt x="26670" y="105410"/>
                  </a:moveTo>
                  <a:cubicBezTo>
                    <a:pt x="1057910" y="34290"/>
                    <a:pt x="3022600" y="96520"/>
                    <a:pt x="3385820" y="58420"/>
                  </a:cubicBezTo>
                  <a:cubicBezTo>
                    <a:pt x="3472180" y="49530"/>
                    <a:pt x="3501390" y="0"/>
                    <a:pt x="3543300" y="25400"/>
                  </a:cubicBezTo>
                  <a:cubicBezTo>
                    <a:pt x="3614420" y="68580"/>
                    <a:pt x="3714750" y="382270"/>
                    <a:pt x="3667760" y="459740"/>
                  </a:cubicBezTo>
                  <a:cubicBezTo>
                    <a:pt x="3629660" y="521970"/>
                    <a:pt x="3529330" y="501650"/>
                    <a:pt x="3385820" y="515620"/>
                  </a:cubicBezTo>
                  <a:cubicBezTo>
                    <a:pt x="2931160" y="560070"/>
                    <a:pt x="1059180" y="487680"/>
                    <a:pt x="523240" y="516890"/>
                  </a:cubicBezTo>
                  <a:cubicBezTo>
                    <a:pt x="312420" y="528320"/>
                    <a:pt x="168910" y="629920"/>
                    <a:pt x="85090" y="563880"/>
                  </a:cubicBezTo>
                  <a:cubicBezTo>
                    <a:pt x="0" y="496570"/>
                    <a:pt x="26670" y="105410"/>
                    <a:pt x="26670" y="105410"/>
                  </a:cubicBezTo>
                </a:path>
              </a:pathLst>
            </a:custGeom>
            <a:solidFill>
              <a:srgbClr val="FFF234">
                <a:alpha val="49804"/>
              </a:srgbClr>
            </a:solidFill>
            <a:ln cap="sq">
              <a:noFill/>
              <a:prstDash val="solid"/>
              <a:miter/>
            </a:ln>
          </p:spPr>
        </p:sp>
      </p:grpSp>
      <p:grpSp>
        <p:nvGrpSpPr>
          <p:cNvPr name="Group 18" id="18"/>
          <p:cNvGrpSpPr/>
          <p:nvPr/>
        </p:nvGrpSpPr>
        <p:grpSpPr>
          <a:xfrm rot="0">
            <a:off x="4644390" y="3401378"/>
            <a:ext cx="1398270" cy="521970"/>
            <a:chOff x="0" y="0"/>
            <a:chExt cx="1864360" cy="695960"/>
          </a:xfrm>
        </p:grpSpPr>
        <p:sp>
          <p:nvSpPr>
            <p:cNvPr name="Freeform 19" id="19"/>
            <p:cNvSpPr/>
            <p:nvPr/>
          </p:nvSpPr>
          <p:spPr>
            <a:xfrm flipH="false" flipV="false" rot="0">
              <a:off x="-2540" y="-57150"/>
              <a:ext cx="1901190" cy="821690"/>
            </a:xfrm>
            <a:custGeom>
              <a:avLst/>
              <a:gdLst/>
              <a:ahLst/>
              <a:cxnLst/>
              <a:rect r="r" b="b" t="t" l="l"/>
              <a:pathLst>
                <a:path h="821690" w="1901190">
                  <a:moveTo>
                    <a:pt x="53340" y="242570"/>
                  </a:moveTo>
                  <a:cubicBezTo>
                    <a:pt x="1323340" y="107950"/>
                    <a:pt x="1703070" y="0"/>
                    <a:pt x="1814830" y="107950"/>
                  </a:cubicBezTo>
                  <a:cubicBezTo>
                    <a:pt x="1901190" y="191770"/>
                    <a:pt x="1899920" y="478790"/>
                    <a:pt x="1816100" y="565150"/>
                  </a:cubicBezTo>
                  <a:cubicBezTo>
                    <a:pt x="1711960" y="671830"/>
                    <a:pt x="1370330" y="562610"/>
                    <a:pt x="1115060" y="580390"/>
                  </a:cubicBezTo>
                  <a:cubicBezTo>
                    <a:pt x="807720" y="601980"/>
                    <a:pt x="251460" y="821690"/>
                    <a:pt x="101600" y="702310"/>
                  </a:cubicBezTo>
                  <a:cubicBezTo>
                    <a:pt x="0" y="622300"/>
                    <a:pt x="53340" y="242570"/>
                    <a:pt x="53340" y="242570"/>
                  </a:cubicBezTo>
                </a:path>
              </a:pathLst>
            </a:custGeom>
            <a:solidFill>
              <a:srgbClr val="FFF234">
                <a:alpha val="49804"/>
              </a:srgbClr>
            </a:solidFill>
            <a:ln cap="sq">
              <a:noFill/>
              <a:prstDash val="solid"/>
              <a:miter/>
            </a:ln>
          </p:spPr>
        </p:sp>
      </p:grpSp>
      <p:grpSp>
        <p:nvGrpSpPr>
          <p:cNvPr name="Group 20" id="20"/>
          <p:cNvGrpSpPr/>
          <p:nvPr/>
        </p:nvGrpSpPr>
        <p:grpSpPr>
          <a:xfrm rot="0">
            <a:off x="9147810" y="3468053"/>
            <a:ext cx="3148965" cy="439103"/>
            <a:chOff x="0" y="0"/>
            <a:chExt cx="4198620" cy="585470"/>
          </a:xfrm>
        </p:grpSpPr>
        <p:sp>
          <p:nvSpPr>
            <p:cNvPr name="Freeform 21" id="21"/>
            <p:cNvSpPr/>
            <p:nvPr/>
          </p:nvSpPr>
          <p:spPr>
            <a:xfrm flipH="false" flipV="false" rot="0">
              <a:off x="-43180" y="-207010"/>
              <a:ext cx="4298950" cy="976630"/>
            </a:xfrm>
            <a:custGeom>
              <a:avLst/>
              <a:gdLst/>
              <a:ahLst/>
              <a:cxnLst/>
              <a:rect r="r" b="b" t="t" l="l"/>
              <a:pathLst>
                <a:path h="976630" w="4298950">
                  <a:moveTo>
                    <a:pt x="93980" y="280670"/>
                  </a:moveTo>
                  <a:cubicBezTo>
                    <a:pt x="1391920" y="275590"/>
                    <a:pt x="1407160" y="264160"/>
                    <a:pt x="1553210" y="259080"/>
                  </a:cubicBezTo>
                  <a:cubicBezTo>
                    <a:pt x="1991360" y="242570"/>
                    <a:pt x="3931920" y="0"/>
                    <a:pt x="4191000" y="257810"/>
                  </a:cubicBezTo>
                  <a:cubicBezTo>
                    <a:pt x="4298950" y="365760"/>
                    <a:pt x="4298950" y="607060"/>
                    <a:pt x="4191000" y="715010"/>
                  </a:cubicBezTo>
                  <a:cubicBezTo>
                    <a:pt x="3929380" y="976630"/>
                    <a:pt x="1906270" y="697230"/>
                    <a:pt x="1497330" y="716280"/>
                  </a:cubicBezTo>
                  <a:cubicBezTo>
                    <a:pt x="1376680" y="721360"/>
                    <a:pt x="1371600" y="732790"/>
                    <a:pt x="1263650" y="737870"/>
                  </a:cubicBezTo>
                  <a:cubicBezTo>
                    <a:pt x="1022350" y="749300"/>
                    <a:pt x="243840" y="891540"/>
                    <a:pt x="93980" y="741680"/>
                  </a:cubicBezTo>
                  <a:cubicBezTo>
                    <a:pt x="0" y="647700"/>
                    <a:pt x="93980" y="280670"/>
                    <a:pt x="93980" y="280670"/>
                  </a:cubicBezTo>
                </a:path>
              </a:pathLst>
            </a:custGeom>
            <a:solidFill>
              <a:srgbClr val="FFF234">
                <a:alpha val="49804"/>
              </a:srgbClr>
            </a:solidFill>
            <a:ln cap="sq">
              <a:noFill/>
              <a:prstDash val="solid"/>
              <a:miter/>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8327127" cy="4684009"/>
          </a:xfrm>
        </p:grpSpPr>
        <p:sp>
          <p:nvSpPr>
            <p:cNvPr name="Freeform 4" id="4"/>
            <p:cNvSpPr/>
            <p:nvPr/>
          </p:nvSpPr>
          <p:spPr>
            <a:xfrm flipH="false" flipV="false" rot="0">
              <a:off x="0" y="0"/>
              <a:ext cx="8327127" cy="4684009"/>
            </a:xfrm>
            <a:custGeom>
              <a:avLst/>
              <a:gdLst/>
              <a:ahLst/>
              <a:cxnLst/>
              <a:rect r="r" b="b" t="t" l="l"/>
              <a:pathLst>
                <a:path h="4684009" w="8327127">
                  <a:moveTo>
                    <a:pt x="14393" y="0"/>
                  </a:moveTo>
                  <a:lnTo>
                    <a:pt x="8312734" y="0"/>
                  </a:lnTo>
                  <a:cubicBezTo>
                    <a:pt x="8316551" y="0"/>
                    <a:pt x="8320212" y="1516"/>
                    <a:pt x="8322911" y="4216"/>
                  </a:cubicBezTo>
                  <a:cubicBezTo>
                    <a:pt x="8325611" y="6915"/>
                    <a:pt x="8327127" y="10576"/>
                    <a:pt x="8327127" y="14393"/>
                  </a:cubicBezTo>
                  <a:lnTo>
                    <a:pt x="8327127" y="4669616"/>
                  </a:lnTo>
                  <a:cubicBezTo>
                    <a:pt x="8327127" y="4673433"/>
                    <a:pt x="8325611" y="4677094"/>
                    <a:pt x="8322911" y="4679793"/>
                  </a:cubicBezTo>
                  <a:cubicBezTo>
                    <a:pt x="8320212" y="4682492"/>
                    <a:pt x="8316551" y="4684009"/>
                    <a:pt x="8312734" y="4684009"/>
                  </a:cubicBezTo>
                  <a:lnTo>
                    <a:pt x="14393" y="4684009"/>
                  </a:lnTo>
                  <a:cubicBezTo>
                    <a:pt x="10576" y="4684009"/>
                    <a:pt x="6915" y="4682492"/>
                    <a:pt x="4216" y="4679793"/>
                  </a:cubicBezTo>
                  <a:cubicBezTo>
                    <a:pt x="1516" y="4677094"/>
                    <a:pt x="0" y="4673433"/>
                    <a:pt x="0" y="4669616"/>
                  </a:cubicBezTo>
                  <a:lnTo>
                    <a:pt x="0" y="14393"/>
                  </a:lnTo>
                  <a:cubicBezTo>
                    <a:pt x="0" y="10576"/>
                    <a:pt x="1516" y="6915"/>
                    <a:pt x="4216" y="4216"/>
                  </a:cubicBezTo>
                  <a:cubicBezTo>
                    <a:pt x="6915" y="1516"/>
                    <a:pt x="10576" y="0"/>
                    <a:pt x="14393"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TextBox 6" id="6"/>
          <p:cNvSpPr txBox="true"/>
          <p:nvPr/>
        </p:nvSpPr>
        <p:spPr>
          <a:xfrm rot="0">
            <a:off x="5540139" y="211915"/>
            <a:ext cx="7207721" cy="569382"/>
          </a:xfrm>
          <a:prstGeom prst="rect">
            <a:avLst/>
          </a:prstGeom>
        </p:spPr>
        <p:txBody>
          <a:bodyPr anchor="t" rtlCol="false" tIns="0" lIns="0" bIns="0" rIns="0">
            <a:spAutoFit/>
          </a:bodyPr>
          <a:lstStyle/>
          <a:p>
            <a:pPr algn="ctr" marL="0" indent="0" lvl="0">
              <a:lnSpc>
                <a:spcPts val="4617"/>
              </a:lnSpc>
              <a:spcBef>
                <a:spcPct val="0"/>
              </a:spcBef>
            </a:pPr>
            <a:r>
              <a:rPr lang="en-US" sz="3298">
                <a:solidFill>
                  <a:srgbClr val="000000"/>
                </a:solidFill>
                <a:latin typeface="Repo Bold Bold"/>
              </a:rPr>
              <a:t>Data Collection &amp; Model Building</a:t>
            </a:r>
          </a:p>
        </p:txBody>
      </p:sp>
      <p:sp>
        <p:nvSpPr>
          <p:cNvPr name="TextBox 7" id="7"/>
          <p:cNvSpPr txBox="true"/>
          <p:nvPr/>
        </p:nvSpPr>
        <p:spPr>
          <a:xfrm rot="0">
            <a:off x="1695911" y="711987"/>
            <a:ext cx="14896179" cy="566752"/>
          </a:xfrm>
          <a:prstGeom prst="rect">
            <a:avLst/>
          </a:prstGeom>
        </p:spPr>
        <p:txBody>
          <a:bodyPr anchor="t" rtlCol="false" tIns="0" lIns="0" bIns="0" rIns="0">
            <a:spAutoFit/>
          </a:bodyPr>
          <a:lstStyle/>
          <a:p>
            <a:pPr algn="ctr" marL="0" indent="0" lvl="0">
              <a:lnSpc>
                <a:spcPts val="4617"/>
              </a:lnSpc>
              <a:spcBef>
                <a:spcPct val="0"/>
              </a:spcBef>
            </a:pPr>
            <a:r>
              <a:rPr lang="en-US" sz="3298" strike="noStrike" u="none">
                <a:solidFill>
                  <a:srgbClr val="000000"/>
                </a:solidFill>
                <a:latin typeface="Repo Bold Bold"/>
              </a:rPr>
              <a:t>Dataset : Kaggle Dataset | Plant Village</a:t>
            </a:r>
          </a:p>
        </p:txBody>
      </p:sp>
      <p:grpSp>
        <p:nvGrpSpPr>
          <p:cNvPr name="Group 8" id="8"/>
          <p:cNvGrpSpPr/>
          <p:nvPr/>
        </p:nvGrpSpPr>
        <p:grpSpPr>
          <a:xfrm rot="0">
            <a:off x="239173" y="1474274"/>
            <a:ext cx="8652254" cy="8419619"/>
            <a:chOff x="0" y="0"/>
            <a:chExt cx="3664745" cy="3566210"/>
          </a:xfrm>
        </p:grpSpPr>
        <p:sp>
          <p:nvSpPr>
            <p:cNvPr name="Freeform 9" id="9"/>
            <p:cNvSpPr/>
            <p:nvPr/>
          </p:nvSpPr>
          <p:spPr>
            <a:xfrm flipH="false" flipV="false" rot="0">
              <a:off x="0" y="0"/>
              <a:ext cx="3664745" cy="3566210"/>
            </a:xfrm>
            <a:custGeom>
              <a:avLst/>
              <a:gdLst/>
              <a:ahLst/>
              <a:cxnLst/>
              <a:rect r="r" b="b" t="t" l="l"/>
              <a:pathLst>
                <a:path h="3566210" w="3664745">
                  <a:moveTo>
                    <a:pt x="30423" y="0"/>
                  </a:moveTo>
                  <a:lnTo>
                    <a:pt x="3634322" y="0"/>
                  </a:lnTo>
                  <a:cubicBezTo>
                    <a:pt x="3642390" y="0"/>
                    <a:pt x="3650128" y="3205"/>
                    <a:pt x="3655834" y="8911"/>
                  </a:cubicBezTo>
                  <a:cubicBezTo>
                    <a:pt x="3661539" y="14616"/>
                    <a:pt x="3664745" y="22354"/>
                    <a:pt x="3664745" y="30423"/>
                  </a:cubicBezTo>
                  <a:lnTo>
                    <a:pt x="3664745" y="3535787"/>
                  </a:lnTo>
                  <a:cubicBezTo>
                    <a:pt x="3664745" y="3552589"/>
                    <a:pt x="3651124" y="3566210"/>
                    <a:pt x="3634322" y="3566210"/>
                  </a:cubicBezTo>
                  <a:lnTo>
                    <a:pt x="30423" y="3566210"/>
                  </a:lnTo>
                  <a:cubicBezTo>
                    <a:pt x="13621" y="3566210"/>
                    <a:pt x="0" y="3552589"/>
                    <a:pt x="0" y="3535787"/>
                  </a:cubicBezTo>
                  <a:lnTo>
                    <a:pt x="0" y="30423"/>
                  </a:lnTo>
                  <a:cubicBezTo>
                    <a:pt x="0" y="13621"/>
                    <a:pt x="13621" y="0"/>
                    <a:pt x="30423" y="0"/>
                  </a:cubicBezTo>
                  <a:close/>
                </a:path>
              </a:pathLst>
            </a:custGeom>
            <a:solidFill>
              <a:srgbClr val="FFFEF7"/>
            </a:solidFill>
            <a:ln w="47625" cap="rnd">
              <a:solidFill>
                <a:srgbClr val="000000"/>
              </a:solidFill>
              <a:prstDash val="solid"/>
              <a:round/>
            </a:ln>
          </p:spPr>
        </p:sp>
        <p:sp>
          <p:nvSpPr>
            <p:cNvPr name="TextBox 10" id="10"/>
            <p:cNvSpPr txBox="true"/>
            <p:nvPr/>
          </p:nvSpPr>
          <p:spPr>
            <a:xfrm>
              <a:off x="0" y="-57150"/>
              <a:ext cx="812800" cy="869950"/>
            </a:xfrm>
            <a:prstGeom prst="rect">
              <a:avLst/>
            </a:prstGeom>
          </p:spPr>
          <p:txBody>
            <a:bodyPr anchor="ctr" rtlCol="false" tIns="0" lIns="0" bIns="0" rIns="0"/>
            <a:lstStyle/>
            <a:p>
              <a:pPr algn="ctr">
                <a:lnSpc>
                  <a:spcPts val="3639"/>
                </a:lnSpc>
              </a:pPr>
              <a:r>
                <a:rPr lang="en-US" sz="2599">
                  <a:solidFill>
                    <a:srgbClr val="000000"/>
                  </a:solidFill>
                  <a:latin typeface="Repo Bold Bold"/>
                </a:rPr>
                <a:t>Data Preprocessing |  Resizing, Augmentation</a:t>
              </a:r>
            </a:p>
            <a:p>
              <a:pPr algn="ctr">
                <a:lnSpc>
                  <a:spcPts val="3639"/>
                </a:lnSpc>
              </a:pPr>
            </a:p>
            <a:p>
              <a:pPr algn="ctr">
                <a:lnSpc>
                  <a:spcPts val="3639"/>
                </a:lnSpc>
              </a:pPr>
              <a:r>
                <a:rPr lang="en-US" sz="2599">
                  <a:solidFill>
                    <a:srgbClr val="000000"/>
                  </a:solidFill>
                  <a:latin typeface="Repo Bold Bold"/>
                </a:rPr>
                <a:t>Dataset Partitioning | Splitting for subsets</a:t>
              </a:r>
            </a:p>
            <a:p>
              <a:pPr algn="ctr">
                <a:lnSpc>
                  <a:spcPts val="3639"/>
                </a:lnSpc>
              </a:pPr>
            </a:p>
            <a:p>
              <a:pPr algn="ctr">
                <a:lnSpc>
                  <a:spcPts val="3639"/>
                </a:lnSpc>
              </a:pPr>
              <a:r>
                <a:rPr lang="en-US" sz="2599">
                  <a:solidFill>
                    <a:srgbClr val="000000"/>
                  </a:solidFill>
                  <a:latin typeface="Repo Bold Bold"/>
                </a:rPr>
                <a:t>Model Architecture | CNN with ReLU</a:t>
              </a:r>
            </a:p>
            <a:p>
              <a:pPr algn="ctr">
                <a:lnSpc>
                  <a:spcPts val="3639"/>
                </a:lnSpc>
              </a:pPr>
            </a:p>
            <a:p>
              <a:pPr algn="ctr">
                <a:lnSpc>
                  <a:spcPts val="3639"/>
                </a:lnSpc>
              </a:pPr>
              <a:r>
                <a:rPr lang="en-US" sz="2599">
                  <a:solidFill>
                    <a:srgbClr val="000000"/>
                  </a:solidFill>
                  <a:latin typeface="Repo Bold Bold"/>
                </a:rPr>
                <a:t>Model Compilation | Compile with settings.</a:t>
              </a:r>
            </a:p>
            <a:p>
              <a:pPr algn="ctr">
                <a:lnSpc>
                  <a:spcPts val="3639"/>
                </a:lnSpc>
              </a:pPr>
            </a:p>
            <a:p>
              <a:pPr algn="ctr">
                <a:lnSpc>
                  <a:spcPts val="3639"/>
                </a:lnSpc>
              </a:pPr>
              <a:r>
                <a:rPr lang="en-US" sz="2599">
                  <a:solidFill>
                    <a:srgbClr val="000000"/>
                  </a:solidFill>
                  <a:latin typeface="Repo Bold Bold"/>
                </a:rPr>
                <a:t>Model Training | Train for learning</a:t>
              </a:r>
            </a:p>
            <a:p>
              <a:pPr algn="ctr">
                <a:lnSpc>
                  <a:spcPts val="3639"/>
                </a:lnSpc>
              </a:pPr>
            </a:p>
            <a:p>
              <a:pPr algn="ctr">
                <a:lnSpc>
                  <a:spcPts val="3639"/>
                </a:lnSpc>
              </a:pPr>
              <a:r>
                <a:rPr lang="en-US" sz="2599">
                  <a:solidFill>
                    <a:srgbClr val="000000"/>
                  </a:solidFill>
                  <a:latin typeface="Repo Bold Bold"/>
                </a:rPr>
                <a:t>Model Evaluation | Assess model performance</a:t>
              </a:r>
            </a:p>
          </p:txBody>
        </p:sp>
      </p:grpSp>
      <p:grpSp>
        <p:nvGrpSpPr>
          <p:cNvPr name="Group 11" id="11"/>
          <p:cNvGrpSpPr/>
          <p:nvPr/>
        </p:nvGrpSpPr>
        <p:grpSpPr>
          <a:xfrm rot="0">
            <a:off x="9331805" y="1474274"/>
            <a:ext cx="8652254" cy="8419619"/>
            <a:chOff x="0" y="0"/>
            <a:chExt cx="3664745" cy="3566210"/>
          </a:xfrm>
        </p:grpSpPr>
        <p:sp>
          <p:nvSpPr>
            <p:cNvPr name="Freeform 12" id="12"/>
            <p:cNvSpPr/>
            <p:nvPr/>
          </p:nvSpPr>
          <p:spPr>
            <a:xfrm flipH="false" flipV="false" rot="0">
              <a:off x="0" y="0"/>
              <a:ext cx="3664745" cy="3566210"/>
            </a:xfrm>
            <a:custGeom>
              <a:avLst/>
              <a:gdLst/>
              <a:ahLst/>
              <a:cxnLst/>
              <a:rect r="r" b="b" t="t" l="l"/>
              <a:pathLst>
                <a:path h="3566210" w="3664745">
                  <a:moveTo>
                    <a:pt x="30423" y="0"/>
                  </a:moveTo>
                  <a:lnTo>
                    <a:pt x="3634322" y="0"/>
                  </a:lnTo>
                  <a:cubicBezTo>
                    <a:pt x="3642390" y="0"/>
                    <a:pt x="3650128" y="3205"/>
                    <a:pt x="3655834" y="8911"/>
                  </a:cubicBezTo>
                  <a:cubicBezTo>
                    <a:pt x="3661539" y="14616"/>
                    <a:pt x="3664745" y="22354"/>
                    <a:pt x="3664745" y="30423"/>
                  </a:cubicBezTo>
                  <a:lnTo>
                    <a:pt x="3664745" y="3535787"/>
                  </a:lnTo>
                  <a:cubicBezTo>
                    <a:pt x="3664745" y="3552589"/>
                    <a:pt x="3651124" y="3566210"/>
                    <a:pt x="3634322" y="3566210"/>
                  </a:cubicBezTo>
                  <a:lnTo>
                    <a:pt x="30423" y="3566210"/>
                  </a:lnTo>
                  <a:cubicBezTo>
                    <a:pt x="13621" y="3566210"/>
                    <a:pt x="0" y="3552589"/>
                    <a:pt x="0" y="3535787"/>
                  </a:cubicBezTo>
                  <a:lnTo>
                    <a:pt x="0" y="30423"/>
                  </a:lnTo>
                  <a:cubicBezTo>
                    <a:pt x="0" y="13621"/>
                    <a:pt x="13621" y="0"/>
                    <a:pt x="30423" y="0"/>
                  </a:cubicBezTo>
                  <a:close/>
                </a:path>
              </a:pathLst>
            </a:custGeom>
            <a:solidFill>
              <a:srgbClr val="FFFEF7"/>
            </a:solidFill>
            <a:ln w="47625" cap="rnd">
              <a:solidFill>
                <a:srgbClr val="000000"/>
              </a:solidFill>
              <a:prstDash val="solid"/>
              <a:round/>
            </a:ln>
          </p:spPr>
        </p:sp>
        <p:sp>
          <p:nvSpPr>
            <p:cNvPr name="TextBox 13" id="13"/>
            <p:cNvSpPr txBox="true"/>
            <p:nvPr/>
          </p:nvSpPr>
          <p:spPr>
            <a:xfrm>
              <a:off x="0" y="-57150"/>
              <a:ext cx="812800" cy="869950"/>
            </a:xfrm>
            <a:prstGeom prst="rect">
              <a:avLst/>
            </a:prstGeom>
          </p:spPr>
          <p:txBody>
            <a:bodyPr anchor="ctr" rtlCol="false" tIns="0" lIns="0" bIns="0" rIns="0"/>
            <a:lstStyle/>
            <a:p>
              <a:pPr algn="ctr">
                <a:lnSpc>
                  <a:spcPts val="3639"/>
                </a:lnSpc>
              </a:pPr>
              <a:r>
                <a:rPr lang="en-US" sz="2599">
                  <a:solidFill>
                    <a:srgbClr val="000000"/>
                  </a:solidFill>
                  <a:latin typeface="Repo Bold Bold"/>
                </a:rPr>
                <a:t>Results Visualization | Display training results</a:t>
              </a:r>
            </a:p>
            <a:p>
              <a:pPr algn="ctr">
                <a:lnSpc>
                  <a:spcPts val="3639"/>
                </a:lnSpc>
              </a:pPr>
            </a:p>
            <a:p>
              <a:pPr algn="ctr">
                <a:lnSpc>
                  <a:spcPts val="3639"/>
                </a:lnSpc>
              </a:pPr>
              <a:r>
                <a:rPr lang="en-US" sz="2599">
                  <a:solidFill>
                    <a:srgbClr val="000000"/>
                  </a:solidFill>
                  <a:latin typeface="Repo Bold Bold"/>
                </a:rPr>
                <a:t>Image Prediction | Make predictions on images</a:t>
              </a:r>
            </a:p>
            <a:p>
              <a:pPr algn="ctr">
                <a:lnSpc>
                  <a:spcPts val="3639"/>
                </a:lnSpc>
              </a:pPr>
            </a:p>
            <a:p>
              <a:pPr algn="ctr">
                <a:lnSpc>
                  <a:spcPts val="3639"/>
                </a:lnSpc>
              </a:pPr>
              <a:r>
                <a:rPr lang="en-US" sz="2599">
                  <a:solidFill>
                    <a:srgbClr val="000000"/>
                  </a:solidFill>
                  <a:latin typeface="Repo Bold Bold"/>
                </a:rPr>
                <a:t>Model Export | Save the trained model</a:t>
              </a:r>
            </a:p>
            <a:p>
              <a:pPr algn="ctr">
                <a:lnSpc>
                  <a:spcPts val="3639"/>
                </a:lnSpc>
              </a:pPr>
            </a:p>
            <a:p>
              <a:pPr algn="ctr">
                <a:lnSpc>
                  <a:spcPts val="3639"/>
                </a:lnSpc>
              </a:pPr>
              <a:r>
                <a:rPr lang="en-US" sz="2599">
                  <a:solidFill>
                    <a:srgbClr val="000000"/>
                  </a:solidFill>
                  <a:latin typeface="Repo Bold Bold"/>
                </a:rPr>
                <a:t>FAST API</a:t>
              </a:r>
              <a:r>
                <a:rPr lang="en-US" sz="2599">
                  <a:solidFill>
                    <a:srgbClr val="000000"/>
                  </a:solidFill>
                  <a:latin typeface="Repo Bold Bold"/>
                </a:rPr>
                <a:t> | Create a user interface</a:t>
              </a:r>
            </a:p>
            <a:p>
              <a:pPr algn="ctr">
                <a:lnSpc>
                  <a:spcPts val="3639"/>
                </a:lnSpc>
              </a:pPr>
            </a:p>
            <a:p>
              <a:pPr algn="ctr">
                <a:lnSpc>
                  <a:spcPts val="3639"/>
                </a:lnSpc>
              </a:pPr>
              <a:r>
                <a:rPr lang="en-US" sz="2599">
                  <a:solidFill>
                    <a:srgbClr val="000000"/>
                  </a:solidFill>
                  <a:latin typeface="Repo Bold Bold"/>
                </a:rPr>
                <a:t>Load Trained Model | Load the saved model</a:t>
              </a:r>
            </a:p>
            <a:p>
              <a:pPr algn="ctr">
                <a:lnSpc>
                  <a:spcPts val="3639"/>
                </a:lnSpc>
              </a:pPr>
            </a:p>
            <a:p>
              <a:pPr algn="ctr" marL="0" indent="0" lvl="0">
                <a:lnSpc>
                  <a:spcPts val="3639"/>
                </a:lnSpc>
                <a:spcBef>
                  <a:spcPct val="0"/>
                </a:spcBef>
              </a:pPr>
              <a:r>
                <a:rPr lang="en-US" sz="2599">
                  <a:solidFill>
                    <a:srgbClr val="000000"/>
                  </a:solidFill>
                  <a:latin typeface="Repo Bold Bold"/>
                </a:rPr>
                <a:t>Make Predictions | Use the model for predictions</a:t>
              </a:r>
            </a:p>
          </p:txBody>
        </p:sp>
      </p:grpSp>
      <p:sp>
        <p:nvSpPr>
          <p:cNvPr name="Freeform 14" id="14"/>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7309043" y="1854303"/>
            <a:ext cx="687047" cy="171762"/>
          </a:xfrm>
          <a:custGeom>
            <a:avLst/>
            <a:gdLst/>
            <a:ahLst/>
            <a:cxnLst/>
            <a:rect r="r" b="b" t="t" l="l"/>
            <a:pathLst>
              <a:path h="171762" w="687047">
                <a:moveTo>
                  <a:pt x="0" y="0"/>
                </a:moveTo>
                <a:lnTo>
                  <a:pt x="687047" y="0"/>
                </a:lnTo>
                <a:lnTo>
                  <a:pt x="687047" y="171761"/>
                </a:lnTo>
                <a:lnTo>
                  <a:pt x="0" y="171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6592089" y="1854303"/>
            <a:ext cx="687047" cy="171762"/>
          </a:xfrm>
          <a:custGeom>
            <a:avLst/>
            <a:gdLst/>
            <a:ahLst/>
            <a:cxnLst/>
            <a:rect r="r" b="b" t="t" l="l"/>
            <a:pathLst>
              <a:path h="171762" w="687047">
                <a:moveTo>
                  <a:pt x="0" y="0"/>
                </a:moveTo>
                <a:lnTo>
                  <a:pt x="687047" y="0"/>
                </a:lnTo>
                <a:lnTo>
                  <a:pt x="687047" y="171761"/>
                </a:lnTo>
                <a:lnTo>
                  <a:pt x="0" y="171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8327127" cy="4684009"/>
          </a:xfrm>
        </p:grpSpPr>
        <p:sp>
          <p:nvSpPr>
            <p:cNvPr name="Freeform 4" id="4"/>
            <p:cNvSpPr/>
            <p:nvPr/>
          </p:nvSpPr>
          <p:spPr>
            <a:xfrm flipH="false" flipV="false" rot="0">
              <a:off x="0" y="0"/>
              <a:ext cx="8327127" cy="4684009"/>
            </a:xfrm>
            <a:custGeom>
              <a:avLst/>
              <a:gdLst/>
              <a:ahLst/>
              <a:cxnLst/>
              <a:rect r="r" b="b" t="t" l="l"/>
              <a:pathLst>
                <a:path h="4684009" w="8327127">
                  <a:moveTo>
                    <a:pt x="14393" y="0"/>
                  </a:moveTo>
                  <a:lnTo>
                    <a:pt x="8312734" y="0"/>
                  </a:lnTo>
                  <a:cubicBezTo>
                    <a:pt x="8316551" y="0"/>
                    <a:pt x="8320212" y="1516"/>
                    <a:pt x="8322911" y="4216"/>
                  </a:cubicBezTo>
                  <a:cubicBezTo>
                    <a:pt x="8325611" y="6915"/>
                    <a:pt x="8327127" y="10576"/>
                    <a:pt x="8327127" y="14393"/>
                  </a:cubicBezTo>
                  <a:lnTo>
                    <a:pt x="8327127" y="4669616"/>
                  </a:lnTo>
                  <a:cubicBezTo>
                    <a:pt x="8327127" y="4673433"/>
                    <a:pt x="8325611" y="4677094"/>
                    <a:pt x="8322911" y="4679793"/>
                  </a:cubicBezTo>
                  <a:cubicBezTo>
                    <a:pt x="8320212" y="4682492"/>
                    <a:pt x="8316551" y="4684009"/>
                    <a:pt x="8312734" y="4684009"/>
                  </a:cubicBezTo>
                  <a:lnTo>
                    <a:pt x="14393" y="4684009"/>
                  </a:lnTo>
                  <a:cubicBezTo>
                    <a:pt x="10576" y="4684009"/>
                    <a:pt x="6915" y="4682492"/>
                    <a:pt x="4216" y="4679793"/>
                  </a:cubicBezTo>
                  <a:cubicBezTo>
                    <a:pt x="1516" y="4677094"/>
                    <a:pt x="0" y="4673433"/>
                    <a:pt x="0" y="4669616"/>
                  </a:cubicBezTo>
                  <a:lnTo>
                    <a:pt x="0" y="14393"/>
                  </a:lnTo>
                  <a:cubicBezTo>
                    <a:pt x="0" y="10576"/>
                    <a:pt x="1516" y="6915"/>
                    <a:pt x="4216" y="4216"/>
                  </a:cubicBezTo>
                  <a:cubicBezTo>
                    <a:pt x="6915" y="1516"/>
                    <a:pt x="10576" y="0"/>
                    <a:pt x="14393"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5530" y="415871"/>
            <a:ext cx="5270309" cy="9524035"/>
          </a:xfrm>
          <a:custGeom>
            <a:avLst/>
            <a:gdLst/>
            <a:ahLst/>
            <a:cxnLst/>
            <a:rect r="r" b="b" t="t" l="l"/>
            <a:pathLst>
              <a:path h="9524035" w="5270309">
                <a:moveTo>
                  <a:pt x="0" y="0"/>
                </a:moveTo>
                <a:lnTo>
                  <a:pt x="5270309" y="0"/>
                </a:lnTo>
                <a:lnTo>
                  <a:pt x="5270309" y="9524036"/>
                </a:lnTo>
                <a:lnTo>
                  <a:pt x="0" y="9524036"/>
                </a:lnTo>
                <a:lnTo>
                  <a:pt x="0" y="0"/>
                </a:lnTo>
                <a:close/>
              </a:path>
            </a:pathLst>
          </a:custGeom>
          <a:blipFill>
            <a:blip r:embed="rId5"/>
            <a:stretch>
              <a:fillRect l="-1964" t="0" r="-1964" b="0"/>
            </a:stretch>
          </a:blipFill>
          <a:ln w="38100" cap="rnd">
            <a:solidFill>
              <a:srgbClr val="000000"/>
            </a:solidFill>
            <a:prstDash val="solid"/>
            <a:round/>
          </a:ln>
        </p:spPr>
      </p:sp>
      <p:sp>
        <p:nvSpPr>
          <p:cNvPr name="Freeform 8" id="8"/>
          <p:cNvSpPr/>
          <p:nvPr/>
        </p:nvSpPr>
        <p:spPr>
          <a:xfrm flipH="false" flipV="false" rot="0">
            <a:off x="5540139" y="2092006"/>
            <a:ext cx="12574715" cy="4436543"/>
          </a:xfrm>
          <a:custGeom>
            <a:avLst/>
            <a:gdLst/>
            <a:ahLst/>
            <a:cxnLst/>
            <a:rect r="r" b="b" t="t" l="l"/>
            <a:pathLst>
              <a:path h="4436543" w="12574715">
                <a:moveTo>
                  <a:pt x="0" y="0"/>
                </a:moveTo>
                <a:lnTo>
                  <a:pt x="12574715" y="0"/>
                </a:lnTo>
                <a:lnTo>
                  <a:pt x="12574715" y="4436543"/>
                </a:lnTo>
                <a:lnTo>
                  <a:pt x="0" y="4436543"/>
                </a:lnTo>
                <a:lnTo>
                  <a:pt x="0" y="0"/>
                </a:lnTo>
                <a:close/>
              </a:path>
            </a:pathLst>
          </a:custGeom>
          <a:blipFill>
            <a:blip r:embed="rId6"/>
            <a:stretch>
              <a:fillRect l="0" t="-2108" r="-33689" b="-2108"/>
            </a:stretch>
          </a:blipFill>
          <a:ln w="38100" cap="rnd">
            <a:solidFill>
              <a:srgbClr val="000000"/>
            </a:solidFill>
            <a:prstDash val="solid"/>
            <a:round/>
          </a:ln>
        </p:spPr>
      </p:sp>
      <p:sp>
        <p:nvSpPr>
          <p:cNvPr name="Freeform 9" id="9"/>
          <p:cNvSpPr/>
          <p:nvPr/>
        </p:nvSpPr>
        <p:spPr>
          <a:xfrm flipH="false" flipV="false" rot="0">
            <a:off x="12427040" y="731300"/>
            <a:ext cx="5687814" cy="1323710"/>
          </a:xfrm>
          <a:custGeom>
            <a:avLst/>
            <a:gdLst/>
            <a:ahLst/>
            <a:cxnLst/>
            <a:rect r="r" b="b" t="t" l="l"/>
            <a:pathLst>
              <a:path h="1323710" w="5687814">
                <a:moveTo>
                  <a:pt x="0" y="0"/>
                </a:moveTo>
                <a:lnTo>
                  <a:pt x="5687814" y="0"/>
                </a:lnTo>
                <a:lnTo>
                  <a:pt x="5687814" y="1323709"/>
                </a:lnTo>
                <a:lnTo>
                  <a:pt x="0" y="13237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5540139" y="0"/>
            <a:ext cx="6737504" cy="1568001"/>
          </a:xfrm>
          <a:custGeom>
            <a:avLst/>
            <a:gdLst/>
            <a:ahLst/>
            <a:cxnLst/>
            <a:rect r="r" b="b" t="t" l="l"/>
            <a:pathLst>
              <a:path h="1568001" w="6737504">
                <a:moveTo>
                  <a:pt x="0" y="0"/>
                </a:moveTo>
                <a:lnTo>
                  <a:pt x="6737504" y="0"/>
                </a:lnTo>
                <a:lnTo>
                  <a:pt x="6737504" y="1568001"/>
                </a:lnTo>
                <a:lnTo>
                  <a:pt x="0" y="15680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540139" y="463269"/>
            <a:ext cx="6608178" cy="1062331"/>
          </a:xfrm>
          <a:prstGeom prst="rect">
            <a:avLst/>
          </a:prstGeom>
        </p:spPr>
        <p:txBody>
          <a:bodyPr anchor="t" rtlCol="false" tIns="0" lIns="0" bIns="0" rIns="0">
            <a:spAutoFit/>
          </a:bodyPr>
          <a:lstStyle/>
          <a:p>
            <a:pPr algn="ctr">
              <a:lnSpc>
                <a:spcPts val="4233"/>
              </a:lnSpc>
            </a:pPr>
            <a:r>
              <a:rPr lang="en-US" sz="3023">
                <a:solidFill>
                  <a:srgbClr val="000000"/>
                </a:solidFill>
                <a:latin typeface="Repo Bold Bold"/>
              </a:rPr>
              <a:t>Training &amp; Validation Accuracy</a:t>
            </a:r>
          </a:p>
          <a:p>
            <a:pPr algn="ctr" marL="0" indent="0" lvl="0">
              <a:lnSpc>
                <a:spcPts val="4233"/>
              </a:lnSpc>
              <a:spcBef>
                <a:spcPct val="0"/>
              </a:spcBef>
            </a:pPr>
          </a:p>
        </p:txBody>
      </p:sp>
      <p:sp>
        <p:nvSpPr>
          <p:cNvPr name="TextBox 12" id="12"/>
          <p:cNvSpPr txBox="true"/>
          <p:nvPr/>
        </p:nvSpPr>
        <p:spPr>
          <a:xfrm rot="0">
            <a:off x="12277643" y="1121256"/>
            <a:ext cx="6158032" cy="486646"/>
          </a:xfrm>
          <a:prstGeom prst="rect">
            <a:avLst/>
          </a:prstGeom>
        </p:spPr>
        <p:txBody>
          <a:bodyPr anchor="t" rtlCol="false" tIns="0" lIns="0" bIns="0" rIns="0">
            <a:spAutoFit/>
          </a:bodyPr>
          <a:lstStyle/>
          <a:p>
            <a:pPr algn="ctr" marL="0" indent="0" lvl="0">
              <a:lnSpc>
                <a:spcPts val="3944"/>
              </a:lnSpc>
              <a:spcBef>
                <a:spcPct val="0"/>
              </a:spcBef>
            </a:pPr>
            <a:r>
              <a:rPr lang="en-US" sz="2817">
                <a:solidFill>
                  <a:srgbClr val="000000"/>
                </a:solidFill>
                <a:latin typeface="Repo Bold Bold"/>
              </a:rPr>
              <a:t>Model Prediction</a:t>
            </a:r>
          </a:p>
        </p:txBody>
      </p:sp>
      <p:grpSp>
        <p:nvGrpSpPr>
          <p:cNvPr name="Group 13" id="13"/>
          <p:cNvGrpSpPr/>
          <p:nvPr/>
        </p:nvGrpSpPr>
        <p:grpSpPr>
          <a:xfrm rot="0">
            <a:off x="5521089" y="6528549"/>
            <a:ext cx="12593765" cy="3411358"/>
            <a:chOff x="0" y="0"/>
            <a:chExt cx="5734355" cy="1553303"/>
          </a:xfrm>
        </p:grpSpPr>
        <p:sp>
          <p:nvSpPr>
            <p:cNvPr name="Freeform 14" id="14"/>
            <p:cNvSpPr/>
            <p:nvPr/>
          </p:nvSpPr>
          <p:spPr>
            <a:xfrm flipH="false" flipV="false" rot="0">
              <a:off x="0" y="0"/>
              <a:ext cx="5734355" cy="1553303"/>
            </a:xfrm>
            <a:custGeom>
              <a:avLst/>
              <a:gdLst/>
              <a:ahLst/>
              <a:cxnLst/>
              <a:rect r="r" b="b" t="t" l="l"/>
              <a:pathLst>
                <a:path h="1553303" w="5734355">
                  <a:moveTo>
                    <a:pt x="20901" y="0"/>
                  </a:moveTo>
                  <a:lnTo>
                    <a:pt x="5713454" y="0"/>
                  </a:lnTo>
                  <a:cubicBezTo>
                    <a:pt x="5724997" y="0"/>
                    <a:pt x="5734355" y="9358"/>
                    <a:pt x="5734355" y="20901"/>
                  </a:cubicBezTo>
                  <a:lnTo>
                    <a:pt x="5734355" y="1532402"/>
                  </a:lnTo>
                  <a:cubicBezTo>
                    <a:pt x="5734355" y="1543946"/>
                    <a:pt x="5724997" y="1553303"/>
                    <a:pt x="5713454" y="1553303"/>
                  </a:cubicBezTo>
                  <a:lnTo>
                    <a:pt x="20901" y="1553303"/>
                  </a:lnTo>
                  <a:cubicBezTo>
                    <a:pt x="9358" y="1553303"/>
                    <a:pt x="0" y="1543946"/>
                    <a:pt x="0" y="1532402"/>
                  </a:cubicBezTo>
                  <a:lnTo>
                    <a:pt x="0" y="20901"/>
                  </a:lnTo>
                  <a:cubicBezTo>
                    <a:pt x="0" y="9358"/>
                    <a:pt x="9358" y="0"/>
                    <a:pt x="20901" y="0"/>
                  </a:cubicBezTo>
                  <a:close/>
                </a:path>
              </a:pathLst>
            </a:custGeom>
            <a:solidFill>
              <a:srgbClr val="FFFEF7"/>
            </a:solidFill>
            <a:ln w="47625" cap="rnd">
              <a:solidFill>
                <a:srgbClr val="000000"/>
              </a:solidFill>
              <a:prstDash val="solid"/>
              <a:round/>
            </a:ln>
          </p:spPr>
        </p:sp>
        <p:sp>
          <p:nvSpPr>
            <p:cNvPr name="TextBox 15" id="15"/>
            <p:cNvSpPr txBox="true"/>
            <p:nvPr/>
          </p:nvSpPr>
          <p:spPr>
            <a:xfrm>
              <a:off x="0" y="-47625"/>
              <a:ext cx="812800" cy="860425"/>
            </a:xfrm>
            <a:prstGeom prst="rect">
              <a:avLst/>
            </a:prstGeom>
          </p:spPr>
          <p:txBody>
            <a:bodyPr anchor="ctr" rtlCol="false" tIns="0" lIns="0" bIns="0" rIns="0"/>
            <a:lstStyle/>
            <a:p>
              <a:pPr algn="ctr">
                <a:lnSpc>
                  <a:spcPts val="3219"/>
                </a:lnSpc>
              </a:pPr>
              <a:r>
                <a:rPr lang="en-US" sz="2299">
                  <a:solidFill>
                    <a:srgbClr val="000000"/>
                  </a:solidFill>
                  <a:latin typeface="Repo Bold Bold"/>
                </a:rPr>
                <a:t>CNN (Convolutional Neural Network) | Deep learning architecture for image processing.</a:t>
              </a:r>
            </a:p>
            <a:p>
              <a:pPr algn="ctr">
                <a:lnSpc>
                  <a:spcPts val="3219"/>
                </a:lnSpc>
              </a:pPr>
              <a:r>
                <a:rPr lang="en-US" sz="2299">
                  <a:solidFill>
                    <a:srgbClr val="000000"/>
                  </a:solidFill>
                  <a:latin typeface="Repo Bold Bold"/>
                </a:rPr>
                <a:t>ReLU (Rectified Linear Unit) | Activation function that introduces non-linearity.</a:t>
              </a:r>
            </a:p>
            <a:p>
              <a:pPr algn="ctr">
                <a:lnSpc>
                  <a:spcPts val="3219"/>
                </a:lnSpc>
              </a:pPr>
              <a:r>
                <a:rPr lang="en-US" sz="2299">
                  <a:solidFill>
                    <a:srgbClr val="000000"/>
                  </a:solidFill>
                  <a:latin typeface="Repo Bold Bold"/>
                </a:rPr>
                <a:t>Softmax | Activation function for multi-class classification.</a:t>
              </a:r>
            </a:p>
            <a:p>
              <a:pPr algn="ctr" marL="0" indent="0" lvl="0">
                <a:lnSpc>
                  <a:spcPts val="3219"/>
                </a:lnSpc>
                <a:spcBef>
                  <a:spcPct val="0"/>
                </a:spcBef>
              </a:pPr>
              <a:r>
                <a:rPr lang="en-US" sz="2299">
                  <a:solidFill>
                    <a:srgbClr val="000000"/>
                  </a:solidFill>
                  <a:latin typeface="Repo Bold Bold"/>
                </a:rPr>
                <a:t>Data Augmentation | Expands training data with image transformations.</a:t>
              </a:r>
            </a:p>
          </p:txBody>
        </p:sp>
      </p:grpSp>
      <p:sp>
        <p:nvSpPr>
          <p:cNvPr name="Freeform 16" id="16"/>
          <p:cNvSpPr/>
          <p:nvPr/>
        </p:nvSpPr>
        <p:spPr>
          <a:xfrm flipH="false" flipV="false" rot="0">
            <a:off x="17048633" y="6874471"/>
            <a:ext cx="666958" cy="166740"/>
          </a:xfrm>
          <a:custGeom>
            <a:avLst/>
            <a:gdLst/>
            <a:ahLst/>
            <a:cxnLst/>
            <a:rect r="r" b="b" t="t" l="l"/>
            <a:pathLst>
              <a:path h="166740" w="666958">
                <a:moveTo>
                  <a:pt x="0" y="0"/>
                </a:moveTo>
                <a:lnTo>
                  <a:pt x="666958" y="0"/>
                </a:lnTo>
                <a:lnTo>
                  <a:pt x="666958" y="166740"/>
                </a:lnTo>
                <a:lnTo>
                  <a:pt x="0" y="1667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78623" y="2815166"/>
            <a:ext cx="12283179" cy="8017566"/>
          </a:xfrm>
          <a:custGeom>
            <a:avLst/>
            <a:gdLst/>
            <a:ahLst/>
            <a:cxnLst/>
            <a:rect r="r" b="b" t="t" l="l"/>
            <a:pathLst>
              <a:path h="8017566" w="12283179">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734203" y="46628"/>
            <a:ext cx="10819593" cy="9845830"/>
          </a:xfrm>
          <a:custGeom>
            <a:avLst/>
            <a:gdLst/>
            <a:ahLst/>
            <a:cxnLst/>
            <a:rect r="r" b="b" t="t" l="l"/>
            <a:pathLst>
              <a:path h="9845830" w="10819593">
                <a:moveTo>
                  <a:pt x="0" y="0"/>
                </a:moveTo>
                <a:lnTo>
                  <a:pt x="10819594" y="0"/>
                </a:lnTo>
                <a:lnTo>
                  <a:pt x="10819594" y="9845830"/>
                </a:lnTo>
                <a:lnTo>
                  <a:pt x="0" y="98458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446783" y="1813851"/>
            <a:ext cx="9394434" cy="7481705"/>
          </a:xfrm>
          <a:prstGeom prst="rect">
            <a:avLst/>
          </a:prstGeom>
        </p:spPr>
        <p:txBody>
          <a:bodyPr anchor="t" rtlCol="false" tIns="0" lIns="0" bIns="0" rIns="0">
            <a:spAutoFit/>
          </a:bodyPr>
          <a:lstStyle/>
          <a:p>
            <a:pPr algn="ctr">
              <a:lnSpc>
                <a:spcPts val="3171"/>
              </a:lnSpc>
            </a:pPr>
            <a:r>
              <a:rPr lang="en-US" sz="2265" spc="-22" u="sng">
                <a:solidFill>
                  <a:srgbClr val="000000"/>
                </a:solidFill>
                <a:latin typeface="DM Sans Bold"/>
              </a:rPr>
              <a:t>FastAPI f</a:t>
            </a:r>
            <a:r>
              <a:rPr lang="en-US" sz="2265" spc="-22" strike="noStrike" u="sng">
                <a:solidFill>
                  <a:srgbClr val="000000"/>
                </a:solidFill>
                <a:latin typeface="DM Sans Bold"/>
              </a:rPr>
              <a:t>or Building APIs</a:t>
            </a:r>
          </a:p>
          <a:p>
            <a:pPr algn="ctr">
              <a:lnSpc>
                <a:spcPts val="3171"/>
              </a:lnSpc>
            </a:pPr>
          </a:p>
          <a:p>
            <a:pPr algn="ctr">
              <a:lnSpc>
                <a:spcPts val="3171"/>
              </a:lnSpc>
            </a:pPr>
            <a:r>
              <a:rPr lang="en-US" sz="2265" spc="-22" strike="noStrike" u="none">
                <a:solidFill>
                  <a:srgbClr val="000000"/>
                </a:solidFill>
                <a:latin typeface="DM Sans Bold"/>
              </a:rPr>
              <a:t> FastAPI is a Python web framework designed for building APIs quickly and efficiently. It allows developers to create RESTful web services with minimal code while maintaining high performance.</a:t>
            </a:r>
          </a:p>
          <a:p>
            <a:pPr algn="ctr">
              <a:lnSpc>
                <a:spcPts val="3171"/>
              </a:lnSpc>
            </a:pPr>
          </a:p>
          <a:p>
            <a:pPr algn="ctr">
              <a:lnSpc>
                <a:spcPts val="3171"/>
              </a:lnSpc>
            </a:pPr>
            <a:r>
              <a:rPr lang="en-US" sz="2265" spc="-22" strike="noStrike" u="sng">
                <a:solidFill>
                  <a:srgbClr val="000000"/>
                </a:solidFill>
                <a:latin typeface="DM Sans Bold"/>
              </a:rPr>
              <a:t>Automatic Data Validation</a:t>
            </a:r>
          </a:p>
          <a:p>
            <a:pPr algn="ctr">
              <a:lnSpc>
                <a:spcPts val="3171"/>
              </a:lnSpc>
            </a:pPr>
          </a:p>
          <a:p>
            <a:pPr algn="ctr">
              <a:lnSpc>
                <a:spcPts val="3171"/>
              </a:lnSpc>
            </a:pPr>
            <a:r>
              <a:rPr lang="en-US" sz="2265" spc="-22" strike="noStrike" u="none">
                <a:solidFill>
                  <a:srgbClr val="000000"/>
                </a:solidFill>
                <a:latin typeface="DM Sans Bold"/>
              </a:rPr>
              <a:t>FastAPI provides automatic data validation and serialization, reducing the risk of common API errors. It uses Python-type hints to validate incoming data and generate accurate API documentation.</a:t>
            </a:r>
          </a:p>
          <a:p>
            <a:pPr algn="ctr">
              <a:lnSpc>
                <a:spcPts val="3171"/>
              </a:lnSpc>
            </a:pPr>
          </a:p>
          <a:p>
            <a:pPr algn="ctr">
              <a:lnSpc>
                <a:spcPts val="3171"/>
              </a:lnSpc>
            </a:pPr>
            <a:r>
              <a:rPr lang="en-US" sz="2265" spc="-22" strike="noStrike" u="sng">
                <a:solidFill>
                  <a:srgbClr val="000000"/>
                </a:solidFill>
                <a:latin typeface="DM Sans Bold"/>
              </a:rPr>
              <a:t>Async Support</a:t>
            </a:r>
          </a:p>
          <a:p>
            <a:pPr algn="ctr">
              <a:lnSpc>
                <a:spcPts val="3171"/>
              </a:lnSpc>
            </a:pPr>
          </a:p>
          <a:p>
            <a:pPr algn="ctr">
              <a:lnSpc>
                <a:spcPts val="3171"/>
              </a:lnSpc>
            </a:pPr>
            <a:r>
              <a:rPr lang="en-US" sz="2265" spc="-22" strike="noStrike" u="none">
                <a:solidFill>
                  <a:srgbClr val="000000"/>
                </a:solidFill>
                <a:latin typeface="DM Sans Bold"/>
              </a:rPr>
              <a:t> FastAPI fully supports asynchronous programming, making it suitable for handling concurrent requests and I/O-bound operations. This feature enhances the scalability and responsiveness of web applications built with FastAPI.</a:t>
            </a:r>
          </a:p>
          <a:p>
            <a:pPr algn="ctr">
              <a:lnSpc>
                <a:spcPts val="2351"/>
              </a:lnSpc>
            </a:pPr>
          </a:p>
        </p:txBody>
      </p:sp>
      <p:sp>
        <p:nvSpPr>
          <p:cNvPr name="TextBox 7" id="7"/>
          <p:cNvSpPr txBox="true"/>
          <p:nvPr/>
        </p:nvSpPr>
        <p:spPr>
          <a:xfrm rot="0">
            <a:off x="6025384" y="942975"/>
            <a:ext cx="6237231" cy="737719"/>
          </a:xfrm>
          <a:prstGeom prst="rect">
            <a:avLst/>
          </a:prstGeom>
        </p:spPr>
        <p:txBody>
          <a:bodyPr anchor="t" rtlCol="false" tIns="0" lIns="0" bIns="0" rIns="0">
            <a:spAutoFit/>
          </a:bodyPr>
          <a:lstStyle/>
          <a:p>
            <a:pPr algn="ctr" marL="0" indent="0" lvl="0">
              <a:lnSpc>
                <a:spcPts val="5988"/>
              </a:lnSpc>
              <a:spcBef>
                <a:spcPct val="0"/>
              </a:spcBef>
            </a:pPr>
            <a:r>
              <a:rPr lang="en-US" sz="4277">
                <a:solidFill>
                  <a:srgbClr val="000000"/>
                </a:solidFill>
                <a:latin typeface="Repo Bold Bold"/>
              </a:rPr>
              <a:t>Back End - FAST API</a:t>
            </a:r>
          </a:p>
        </p:txBody>
      </p:sp>
      <p:sp>
        <p:nvSpPr>
          <p:cNvPr name="Freeform 8" id="8"/>
          <p:cNvSpPr/>
          <p:nvPr/>
        </p:nvSpPr>
        <p:spPr>
          <a:xfrm flipH="false" flipV="false" rot="1683888">
            <a:off x="14094132" y="5712925"/>
            <a:ext cx="1857988" cy="3976240"/>
          </a:xfrm>
          <a:custGeom>
            <a:avLst/>
            <a:gdLst/>
            <a:ahLst/>
            <a:cxnLst/>
            <a:rect r="r" b="b" t="t" l="l"/>
            <a:pathLst>
              <a:path h="3976240" w="1857988">
                <a:moveTo>
                  <a:pt x="0" y="0"/>
                </a:moveTo>
                <a:lnTo>
                  <a:pt x="1857989" y="0"/>
                </a:lnTo>
                <a:lnTo>
                  <a:pt x="1857989"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8174348">
            <a:off x="-4081427" y="-396544"/>
            <a:ext cx="8162855" cy="4496991"/>
          </a:xfrm>
          <a:custGeom>
            <a:avLst/>
            <a:gdLst/>
            <a:ahLst/>
            <a:cxnLst/>
            <a:rect r="r" b="b" t="t" l="l"/>
            <a:pathLst>
              <a:path h="4496991" w="8162855">
                <a:moveTo>
                  <a:pt x="0" y="0"/>
                </a:moveTo>
                <a:lnTo>
                  <a:pt x="8162854" y="0"/>
                </a:lnTo>
                <a:lnTo>
                  <a:pt x="8162854"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860373" y="1401884"/>
            <a:ext cx="13983876" cy="8635044"/>
          </a:xfrm>
          <a:custGeom>
            <a:avLst/>
            <a:gdLst/>
            <a:ahLst/>
            <a:cxnLst/>
            <a:rect r="r" b="b" t="t" l="l"/>
            <a:pathLst>
              <a:path h="8635044" w="13983876">
                <a:moveTo>
                  <a:pt x="0" y="0"/>
                </a:moveTo>
                <a:lnTo>
                  <a:pt x="13983876" y="0"/>
                </a:lnTo>
                <a:lnTo>
                  <a:pt x="13983876" y="8635044"/>
                </a:lnTo>
                <a:lnTo>
                  <a:pt x="0" y="863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83888">
            <a:off x="15616130" y="6529206"/>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683888">
            <a:off x="-1317977" y="-977334"/>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351757" y="376641"/>
            <a:ext cx="4779228" cy="1304119"/>
            <a:chOff x="0" y="0"/>
            <a:chExt cx="1718830" cy="469021"/>
          </a:xfrm>
        </p:grpSpPr>
        <p:sp>
          <p:nvSpPr>
            <p:cNvPr name="Freeform 7" id="7"/>
            <p:cNvSpPr/>
            <p:nvPr/>
          </p:nvSpPr>
          <p:spPr>
            <a:xfrm flipH="false" flipV="false" rot="0">
              <a:off x="0" y="0"/>
              <a:ext cx="1718830" cy="469021"/>
            </a:xfrm>
            <a:custGeom>
              <a:avLst/>
              <a:gdLst/>
              <a:ahLst/>
              <a:cxnLst/>
              <a:rect r="r" b="b" t="t" l="l"/>
              <a:pathLst>
                <a:path h="469021" w="1718830">
                  <a:moveTo>
                    <a:pt x="55077" y="0"/>
                  </a:moveTo>
                  <a:lnTo>
                    <a:pt x="1663753" y="0"/>
                  </a:lnTo>
                  <a:cubicBezTo>
                    <a:pt x="1694171" y="0"/>
                    <a:pt x="1718830" y="24659"/>
                    <a:pt x="1718830" y="55077"/>
                  </a:cubicBezTo>
                  <a:lnTo>
                    <a:pt x="1718830" y="413944"/>
                  </a:lnTo>
                  <a:cubicBezTo>
                    <a:pt x="1718830" y="444362"/>
                    <a:pt x="1694171" y="469021"/>
                    <a:pt x="1663753" y="469021"/>
                  </a:cubicBezTo>
                  <a:lnTo>
                    <a:pt x="55077" y="469021"/>
                  </a:lnTo>
                  <a:cubicBezTo>
                    <a:pt x="24659" y="469021"/>
                    <a:pt x="0" y="444362"/>
                    <a:pt x="0" y="413944"/>
                  </a:cubicBezTo>
                  <a:lnTo>
                    <a:pt x="0" y="55077"/>
                  </a:lnTo>
                  <a:cubicBezTo>
                    <a:pt x="0" y="24659"/>
                    <a:pt x="24659" y="0"/>
                    <a:pt x="55077" y="0"/>
                  </a:cubicBezTo>
                  <a:close/>
                </a:path>
              </a:pathLst>
            </a:custGeom>
            <a:solidFill>
              <a:srgbClr val="FFFEF7"/>
            </a:solidFill>
            <a:ln w="47625" cap="rnd">
              <a:solidFill>
                <a:srgbClr val="000000"/>
              </a:solidFill>
              <a:prstDash val="solid"/>
              <a:round/>
            </a:ln>
          </p:spPr>
        </p:sp>
        <p:sp>
          <p:nvSpPr>
            <p:cNvPr name="TextBox 8" id="8"/>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Freeform 9" id="9"/>
          <p:cNvSpPr/>
          <p:nvPr/>
        </p:nvSpPr>
        <p:spPr>
          <a:xfrm flipH="false" flipV="false" rot="-779792">
            <a:off x="14605356" y="7085713"/>
            <a:ext cx="932538" cy="1540228"/>
          </a:xfrm>
          <a:custGeom>
            <a:avLst/>
            <a:gdLst/>
            <a:ahLst/>
            <a:cxnLst/>
            <a:rect r="r" b="b" t="t" l="l"/>
            <a:pathLst>
              <a:path h="1540228" w="932538">
                <a:moveTo>
                  <a:pt x="0" y="0"/>
                </a:moveTo>
                <a:lnTo>
                  <a:pt x="932538" y="0"/>
                </a:lnTo>
                <a:lnTo>
                  <a:pt x="932538" y="1540227"/>
                </a:lnTo>
                <a:lnTo>
                  <a:pt x="0" y="15402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49093" y="584786"/>
            <a:ext cx="6998239" cy="783053"/>
          </a:xfrm>
          <a:prstGeom prst="rect">
            <a:avLst/>
          </a:prstGeom>
        </p:spPr>
        <p:txBody>
          <a:bodyPr anchor="t" rtlCol="false" tIns="0" lIns="0" bIns="0" rIns="0">
            <a:spAutoFit/>
          </a:bodyPr>
          <a:lstStyle/>
          <a:p>
            <a:pPr algn="ctr" marL="0" indent="0" lvl="0">
              <a:lnSpc>
                <a:spcPts val="6236"/>
              </a:lnSpc>
              <a:spcBef>
                <a:spcPct val="0"/>
              </a:spcBef>
            </a:pPr>
            <a:r>
              <a:rPr lang="en-US" sz="4454">
                <a:solidFill>
                  <a:srgbClr val="000000"/>
                </a:solidFill>
                <a:latin typeface="Repo Bold Bold"/>
              </a:rPr>
              <a:t>Front End React</a:t>
            </a:r>
          </a:p>
        </p:txBody>
      </p:sp>
      <p:sp>
        <p:nvSpPr>
          <p:cNvPr name="Freeform 11" id="11"/>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225910" y="2865328"/>
            <a:ext cx="13247746" cy="6202621"/>
          </a:xfrm>
          <a:prstGeom prst="rect">
            <a:avLst/>
          </a:prstGeom>
        </p:spPr>
        <p:txBody>
          <a:bodyPr anchor="t" rtlCol="false" tIns="0" lIns="0" bIns="0" rIns="0">
            <a:spAutoFit/>
          </a:bodyPr>
          <a:lstStyle/>
          <a:p>
            <a:pPr algn="ctr">
              <a:lnSpc>
                <a:spcPts val="3250"/>
              </a:lnSpc>
              <a:spcBef>
                <a:spcPct val="0"/>
              </a:spcBef>
            </a:pPr>
            <a:r>
              <a:rPr lang="en-US" sz="2321">
                <a:solidFill>
                  <a:srgbClr val="000000"/>
                </a:solidFill>
                <a:latin typeface="Repo Bold Bold"/>
              </a:rPr>
              <a:t>Material-UI for UI Components</a:t>
            </a:r>
          </a:p>
          <a:p>
            <a:pPr algn="ctr">
              <a:lnSpc>
                <a:spcPts val="3250"/>
              </a:lnSpc>
              <a:spcBef>
                <a:spcPct val="0"/>
              </a:spcBef>
            </a:pPr>
            <a:r>
              <a:rPr lang="en-US" sz="2321">
                <a:solidFill>
                  <a:srgbClr val="000000"/>
                </a:solidFill>
                <a:latin typeface="Repo Bold Bold"/>
              </a:rPr>
              <a:t> The script employs Material-UI, a UI framework for React, integrating components like AppBar, Toolbar, and Card to create a modern and visually appealing user interface.</a:t>
            </a:r>
          </a:p>
          <a:p>
            <a:pPr algn="ctr">
              <a:lnSpc>
                <a:spcPts val="3250"/>
              </a:lnSpc>
              <a:spcBef>
                <a:spcPct val="0"/>
              </a:spcBef>
            </a:pPr>
          </a:p>
          <a:p>
            <a:pPr algn="ctr">
              <a:lnSpc>
                <a:spcPts val="3250"/>
              </a:lnSpc>
              <a:spcBef>
                <a:spcPct val="0"/>
              </a:spcBef>
            </a:pPr>
            <a:r>
              <a:rPr lang="en-US" sz="2321">
                <a:solidFill>
                  <a:srgbClr val="000000"/>
                </a:solidFill>
                <a:latin typeface="Repo Bold Bold"/>
              </a:rPr>
              <a:t>Image Processing with Axios</a:t>
            </a:r>
          </a:p>
          <a:p>
            <a:pPr algn="ctr">
              <a:lnSpc>
                <a:spcPts val="3250"/>
              </a:lnSpc>
              <a:spcBef>
                <a:spcPct val="0"/>
              </a:spcBef>
            </a:pPr>
            <a:r>
              <a:rPr lang="en-US" sz="2321">
                <a:solidFill>
                  <a:srgbClr val="000000"/>
                </a:solidFill>
                <a:latin typeface="Repo Bold Bold"/>
              </a:rPr>
              <a:t> It utilizes Axios, a promise-based HTTP client, to send image data to a local server for image classification, showcasing an asynchronous approach to handling data.</a:t>
            </a:r>
          </a:p>
          <a:p>
            <a:pPr algn="ctr">
              <a:lnSpc>
                <a:spcPts val="3250"/>
              </a:lnSpc>
              <a:spcBef>
                <a:spcPct val="0"/>
              </a:spcBef>
            </a:pPr>
          </a:p>
          <a:p>
            <a:pPr algn="ctr">
              <a:lnSpc>
                <a:spcPts val="3250"/>
              </a:lnSpc>
              <a:spcBef>
                <a:spcPct val="0"/>
              </a:spcBef>
            </a:pPr>
            <a:r>
              <a:rPr lang="en-US" sz="2321">
                <a:solidFill>
                  <a:srgbClr val="000000"/>
                </a:solidFill>
                <a:latin typeface="Repo Bold Bold"/>
              </a:rPr>
              <a:t>Responsive Design Principles</a:t>
            </a:r>
          </a:p>
          <a:p>
            <a:pPr algn="ctr">
              <a:lnSpc>
                <a:spcPts val="3250"/>
              </a:lnSpc>
              <a:spcBef>
                <a:spcPct val="0"/>
              </a:spcBef>
            </a:pPr>
            <a:r>
              <a:rPr lang="en-US" sz="2321">
                <a:solidFill>
                  <a:srgbClr val="000000"/>
                </a:solidFill>
                <a:latin typeface="Repo Bold Bold"/>
              </a:rPr>
              <a:t> The script follows responsive design principles, ensuring the web application's adaptability to various screen sizes, enhancing user experience across devices.</a:t>
            </a:r>
          </a:p>
          <a:p>
            <a:pPr algn="ctr">
              <a:lnSpc>
                <a:spcPts val="3250"/>
              </a:lnSpc>
              <a:spcBef>
                <a:spcPct val="0"/>
              </a:spcBef>
            </a:pPr>
          </a:p>
          <a:p>
            <a:pPr algn="ctr">
              <a:lnSpc>
                <a:spcPts val="3250"/>
              </a:lnSpc>
              <a:spcBef>
                <a:spcPct val="0"/>
              </a:spcBef>
            </a:pPr>
            <a:r>
              <a:rPr lang="en-US" sz="2321">
                <a:solidFill>
                  <a:srgbClr val="000000"/>
                </a:solidFill>
                <a:latin typeface="Repo Bold Bold"/>
              </a:rPr>
              <a:t>State Management with useState</a:t>
            </a:r>
          </a:p>
          <a:p>
            <a:pPr algn="ctr">
              <a:lnSpc>
                <a:spcPts val="3250"/>
              </a:lnSpc>
              <a:spcBef>
                <a:spcPct val="0"/>
              </a:spcBef>
            </a:pPr>
            <a:r>
              <a:rPr lang="en-US" sz="2321">
                <a:solidFill>
                  <a:srgbClr val="000000"/>
                </a:solidFill>
                <a:latin typeface="Repo Bold Bold"/>
              </a:rPr>
              <a:t> React's useState hook manages component state, enabling dynamic updates of image data, previews, and loading indicators as users interact with the application.</a:t>
            </a:r>
          </a:p>
        </p:txBody>
      </p:sp>
      <p:sp>
        <p:nvSpPr>
          <p:cNvPr name="Freeform 13" id="13"/>
          <p:cNvSpPr/>
          <p:nvPr/>
        </p:nvSpPr>
        <p:spPr>
          <a:xfrm flipH="false" flipV="false" rot="-5400000">
            <a:off x="9601247" y="-2541965"/>
            <a:ext cx="10940757" cy="7141330"/>
          </a:xfrm>
          <a:custGeom>
            <a:avLst/>
            <a:gdLst/>
            <a:ahLst/>
            <a:cxnLst/>
            <a:rect r="r" b="b" t="t" l="l"/>
            <a:pathLst>
              <a:path h="7141330" w="10940757">
                <a:moveTo>
                  <a:pt x="0" y="0"/>
                </a:moveTo>
                <a:lnTo>
                  <a:pt x="10940757" y="0"/>
                </a:lnTo>
                <a:lnTo>
                  <a:pt x="10940757" y="7141330"/>
                </a:lnTo>
                <a:lnTo>
                  <a:pt x="0" y="71413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8869136">
            <a:off x="16334162" y="866061"/>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2594491"/>
            <a:ext cx="4204336" cy="6663809"/>
          </a:xfrm>
          <a:prstGeom prst="rect">
            <a:avLst/>
          </a:prstGeom>
        </p:spPr>
        <p:txBody>
          <a:bodyPr anchor="t" rtlCol="false" tIns="0" lIns="0" bIns="0" rIns="0">
            <a:spAutoFit/>
          </a:bodyPr>
          <a:lstStyle/>
          <a:p>
            <a:pPr algn="ctr">
              <a:lnSpc>
                <a:spcPts val="12999"/>
              </a:lnSpc>
            </a:pPr>
            <a:r>
              <a:rPr lang="en-US" sz="12999">
                <a:solidFill>
                  <a:srgbClr val="FF0099"/>
                </a:solidFill>
                <a:latin typeface="Big Shoulders Display Bold"/>
              </a:rPr>
              <a:t>FRONT END REACT UI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69390" y="3432594"/>
            <a:ext cx="5798393" cy="2960797"/>
          </a:xfrm>
          <a:prstGeom prst="rect">
            <a:avLst/>
          </a:prstGeom>
        </p:spPr>
        <p:txBody>
          <a:bodyPr anchor="t" rtlCol="false" tIns="0" lIns="0" bIns="0" rIns="0">
            <a:spAutoFit/>
          </a:bodyPr>
          <a:lstStyle/>
          <a:p>
            <a:pPr algn="ctr">
              <a:lnSpc>
                <a:spcPts val="3316"/>
              </a:lnSpc>
            </a:pPr>
            <a:r>
              <a:rPr lang="en-US" sz="3316">
                <a:solidFill>
                  <a:srgbClr val="000000"/>
                </a:solidFill>
                <a:latin typeface="Big Shoulders Display Bold"/>
              </a:rPr>
              <a:t>SAMPLE : EARLY BLIGHT DISEASE AFFECTED LEAF</a:t>
            </a:r>
          </a:p>
          <a:p>
            <a:pPr algn="ctr">
              <a:lnSpc>
                <a:spcPts val="3316"/>
              </a:lnSpc>
            </a:pPr>
          </a:p>
          <a:p>
            <a:pPr algn="ctr">
              <a:lnSpc>
                <a:spcPts val="3316"/>
              </a:lnSpc>
            </a:pPr>
            <a:r>
              <a:rPr lang="en-US" sz="3316">
                <a:solidFill>
                  <a:srgbClr val="000000"/>
                </a:solidFill>
                <a:latin typeface="Big Shoulders Display Bold"/>
              </a:rPr>
              <a:t>CONFIDENCE PERCENTAGE OF 98.99% RETURNED</a:t>
            </a:r>
          </a:p>
          <a:p>
            <a:pPr algn="ctr">
              <a:lnSpc>
                <a:spcPts val="3316"/>
              </a:lnSpc>
            </a:pPr>
          </a:p>
          <a:p>
            <a:pPr algn="ctr">
              <a:lnSpc>
                <a:spcPts val="3316"/>
              </a:lnSpc>
            </a:pPr>
            <a:r>
              <a:rPr lang="en-US" sz="3316">
                <a:solidFill>
                  <a:srgbClr val="000000"/>
                </a:solidFill>
                <a:latin typeface="Big Shoulders Display Bold"/>
              </a:rPr>
              <a:t>MODEL PREDICTION IS GOOD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3974" y="140187"/>
            <a:ext cx="18100052" cy="9980072"/>
            <a:chOff x="0" y="0"/>
            <a:chExt cx="8241548" cy="4544255"/>
          </a:xfrm>
        </p:grpSpPr>
        <p:sp>
          <p:nvSpPr>
            <p:cNvPr name="Freeform 4" id="4"/>
            <p:cNvSpPr/>
            <p:nvPr/>
          </p:nvSpPr>
          <p:spPr>
            <a:xfrm flipH="false" flipV="false" rot="0">
              <a:off x="0" y="0"/>
              <a:ext cx="8241548" cy="4544255"/>
            </a:xfrm>
            <a:custGeom>
              <a:avLst/>
              <a:gdLst/>
              <a:ahLst/>
              <a:cxnLst/>
              <a:rect r="r" b="b" t="t" l="l"/>
              <a:pathLst>
                <a:path h="4544255" w="8241548">
                  <a:moveTo>
                    <a:pt x="14543" y="0"/>
                  </a:moveTo>
                  <a:lnTo>
                    <a:pt x="8227006" y="0"/>
                  </a:lnTo>
                  <a:cubicBezTo>
                    <a:pt x="8230862" y="0"/>
                    <a:pt x="8234562" y="1532"/>
                    <a:pt x="8237289" y="4259"/>
                  </a:cubicBezTo>
                  <a:cubicBezTo>
                    <a:pt x="8240016" y="6987"/>
                    <a:pt x="8241548" y="10686"/>
                    <a:pt x="8241548" y="14543"/>
                  </a:cubicBezTo>
                  <a:lnTo>
                    <a:pt x="8241548" y="4529712"/>
                  </a:lnTo>
                  <a:cubicBezTo>
                    <a:pt x="8241548" y="4537744"/>
                    <a:pt x="8235037" y="4544255"/>
                    <a:pt x="8227006" y="4544255"/>
                  </a:cubicBezTo>
                  <a:lnTo>
                    <a:pt x="14543" y="4544255"/>
                  </a:lnTo>
                  <a:cubicBezTo>
                    <a:pt x="10686" y="4544255"/>
                    <a:pt x="6987" y="4542723"/>
                    <a:pt x="4259" y="4539995"/>
                  </a:cubicBezTo>
                  <a:cubicBezTo>
                    <a:pt x="1532" y="4537268"/>
                    <a:pt x="0" y="4533569"/>
                    <a:pt x="0" y="4529712"/>
                  </a:cubicBezTo>
                  <a:lnTo>
                    <a:pt x="0" y="14543"/>
                  </a:lnTo>
                  <a:cubicBezTo>
                    <a:pt x="0" y="10686"/>
                    <a:pt x="1532" y="6987"/>
                    <a:pt x="4259" y="4259"/>
                  </a:cubicBezTo>
                  <a:cubicBezTo>
                    <a:pt x="6987" y="1532"/>
                    <a:pt x="10686" y="0"/>
                    <a:pt x="14543" y="0"/>
                  </a:cubicBezTo>
                  <a:close/>
                </a:path>
              </a:pathLst>
            </a:custGeom>
            <a:solidFill>
              <a:srgbClr val="FFFEF7">
                <a:alpha val="78824"/>
              </a:srgbClr>
            </a:solidFill>
            <a:ln w="47625" cap="rnd">
              <a:solidFill>
                <a:srgbClr val="000000">
                  <a:alpha val="78824"/>
                </a:srgbClr>
              </a:solidFill>
              <a:prstDash val="solid"/>
              <a:round/>
            </a:ln>
          </p:spPr>
        </p:sp>
        <p:sp>
          <p:nvSpPr>
            <p:cNvPr name="TextBox 5" id="5"/>
            <p:cNvSpPr txBox="true"/>
            <p:nvPr/>
          </p:nvSpPr>
          <p:spPr>
            <a:xfrm>
              <a:off x="0" y="-9525"/>
              <a:ext cx="812800" cy="822325"/>
            </a:xfrm>
            <a:prstGeom prst="rect">
              <a:avLst/>
            </a:prstGeom>
          </p:spPr>
          <p:txBody>
            <a:bodyPr anchor="ctr" rtlCol="false" tIns="0" lIns="0" bIns="0" rIns="0"/>
            <a:lstStyle/>
            <a:p>
              <a:pPr algn="ctr" marL="0" indent="0" lvl="0">
                <a:lnSpc>
                  <a:spcPts val="700"/>
                </a:lnSpc>
                <a:spcBef>
                  <a:spcPct val="0"/>
                </a:spcBef>
              </a:pPr>
            </a:p>
          </p:txBody>
        </p:sp>
      </p:grpSp>
      <p:sp>
        <p:nvSpPr>
          <p:cNvPr name="TextBox 6" id="6"/>
          <p:cNvSpPr txBox="true"/>
          <p:nvPr/>
        </p:nvSpPr>
        <p:spPr>
          <a:xfrm rot="0">
            <a:off x="5540139" y="211915"/>
            <a:ext cx="7207721" cy="566186"/>
          </a:xfrm>
          <a:prstGeom prst="rect">
            <a:avLst/>
          </a:prstGeom>
        </p:spPr>
        <p:txBody>
          <a:bodyPr anchor="t" rtlCol="false" tIns="0" lIns="0" bIns="0" rIns="0">
            <a:spAutoFit/>
          </a:bodyPr>
          <a:lstStyle/>
          <a:p>
            <a:pPr algn="ctr" marL="0" indent="0" lvl="0">
              <a:lnSpc>
                <a:spcPts val="4617"/>
              </a:lnSpc>
              <a:spcBef>
                <a:spcPct val="0"/>
              </a:spcBef>
            </a:pPr>
            <a:r>
              <a:rPr lang="en-US" sz="3298">
                <a:solidFill>
                  <a:srgbClr val="000000"/>
                </a:solidFill>
                <a:latin typeface="Repo Bold"/>
              </a:rPr>
              <a:t>GCP Cluod Deployemnt &amp; Testing</a:t>
            </a:r>
          </a:p>
        </p:txBody>
      </p:sp>
      <p:sp>
        <p:nvSpPr>
          <p:cNvPr name="TextBox 7" id="7"/>
          <p:cNvSpPr txBox="true"/>
          <p:nvPr/>
        </p:nvSpPr>
        <p:spPr>
          <a:xfrm rot="0">
            <a:off x="1695911" y="711987"/>
            <a:ext cx="14896179" cy="566752"/>
          </a:xfrm>
          <a:prstGeom prst="rect">
            <a:avLst/>
          </a:prstGeom>
        </p:spPr>
        <p:txBody>
          <a:bodyPr anchor="t" rtlCol="false" tIns="0" lIns="0" bIns="0" rIns="0">
            <a:spAutoFit/>
          </a:bodyPr>
          <a:lstStyle/>
          <a:p>
            <a:pPr algn="ctr" marL="0" indent="0" lvl="0">
              <a:lnSpc>
                <a:spcPts val="4617"/>
              </a:lnSpc>
              <a:spcBef>
                <a:spcPct val="0"/>
              </a:spcBef>
            </a:pPr>
            <a:r>
              <a:rPr lang="en-US" sz="3298">
                <a:solidFill>
                  <a:srgbClr val="000000"/>
                </a:solidFill>
                <a:latin typeface="Repo Bold Bold"/>
              </a:rPr>
              <a:t>Project ID | GCP Bucket | .h5 Model</a:t>
            </a:r>
          </a:p>
        </p:txBody>
      </p:sp>
      <p:sp>
        <p:nvSpPr>
          <p:cNvPr name="Freeform 8" id="8"/>
          <p:cNvSpPr/>
          <p:nvPr/>
        </p:nvSpPr>
        <p:spPr>
          <a:xfrm flipH="false" flipV="false" rot="0">
            <a:off x="16803009" y="301799"/>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3974" y="1545438"/>
            <a:ext cx="18100052" cy="8291651"/>
          </a:xfrm>
          <a:prstGeom prst="rect">
            <a:avLst/>
          </a:prstGeom>
        </p:spPr>
        <p:txBody>
          <a:bodyPr anchor="t" rtlCol="false" tIns="0" lIns="0" bIns="0" rIns="0">
            <a:spAutoFit/>
          </a:bodyPr>
          <a:lstStyle/>
          <a:p>
            <a:pPr algn="ctr">
              <a:lnSpc>
                <a:spcPts val="3664"/>
              </a:lnSpc>
              <a:spcBef>
                <a:spcPct val="0"/>
              </a:spcBef>
            </a:pPr>
            <a:r>
              <a:rPr lang="en-US" sz="2617">
                <a:solidFill>
                  <a:srgbClr val="000000"/>
                </a:solidFill>
                <a:latin typeface="Repo Bold Bold"/>
              </a:rPr>
              <a:t>GCP | Google Cloud Platform | Setting up the environment</a:t>
            </a:r>
          </a:p>
          <a:p>
            <a:pPr algn="ctr">
              <a:lnSpc>
                <a:spcPts val="3664"/>
              </a:lnSpc>
              <a:spcBef>
                <a:spcPct val="0"/>
              </a:spcBef>
            </a:pPr>
            <a:r>
              <a:rPr lang="en-US" sz="2617">
                <a:solidFill>
                  <a:srgbClr val="000000"/>
                </a:solidFill>
                <a:latin typeface="Repo Bold Bold"/>
              </a:rPr>
              <a:t>Started creating a GCP account and project, setting up a unique bucket for model storage, and installing the Google Cloud SDK.</a:t>
            </a:r>
          </a:p>
          <a:p>
            <a:pPr algn="ctr">
              <a:lnSpc>
                <a:spcPts val="3664"/>
              </a:lnSpc>
              <a:spcBef>
                <a:spcPct val="0"/>
              </a:spcBef>
            </a:pPr>
          </a:p>
          <a:p>
            <a:pPr algn="ctr">
              <a:lnSpc>
                <a:spcPts val="3664"/>
              </a:lnSpc>
              <a:spcBef>
                <a:spcPct val="0"/>
              </a:spcBef>
            </a:pPr>
            <a:r>
              <a:rPr lang="en-US" sz="2617">
                <a:solidFill>
                  <a:srgbClr val="000000"/>
                </a:solidFill>
                <a:latin typeface="Repo Bold Bold"/>
              </a:rPr>
              <a:t>Code Development</a:t>
            </a:r>
          </a:p>
          <a:p>
            <a:pPr algn="ctr">
              <a:lnSpc>
                <a:spcPts val="3664"/>
              </a:lnSpc>
              <a:spcBef>
                <a:spcPct val="0"/>
              </a:spcBef>
            </a:pPr>
            <a:r>
              <a:rPr lang="en-US" sz="2617">
                <a:solidFill>
                  <a:srgbClr val="000000"/>
                </a:solidFill>
                <a:latin typeface="Repo Bold Bold"/>
              </a:rPr>
              <a:t>A Python script for a cloud function that downloads the pre-trained ML model, preprocesses input images and performs predictions using TensorFlow/Keras.</a:t>
            </a:r>
          </a:p>
          <a:p>
            <a:pPr algn="ctr">
              <a:lnSpc>
                <a:spcPts val="3664"/>
              </a:lnSpc>
              <a:spcBef>
                <a:spcPct val="0"/>
              </a:spcBef>
            </a:pPr>
          </a:p>
          <a:p>
            <a:pPr algn="ctr">
              <a:lnSpc>
                <a:spcPts val="3664"/>
              </a:lnSpc>
              <a:spcBef>
                <a:spcPct val="0"/>
              </a:spcBef>
            </a:pPr>
            <a:r>
              <a:rPr lang="en-US" sz="2617">
                <a:solidFill>
                  <a:srgbClr val="000000"/>
                </a:solidFill>
                <a:latin typeface="Repo Bold Bold"/>
              </a:rPr>
              <a:t>Deployment</a:t>
            </a:r>
          </a:p>
          <a:p>
            <a:pPr algn="ctr">
              <a:lnSpc>
                <a:spcPts val="3664"/>
              </a:lnSpc>
              <a:spcBef>
                <a:spcPct val="0"/>
              </a:spcBef>
            </a:pPr>
            <a:r>
              <a:rPr lang="en-US" sz="2617">
                <a:solidFill>
                  <a:srgbClr val="000000"/>
                </a:solidFill>
                <a:latin typeface="Repo Bold Bold"/>
              </a:rPr>
              <a:t>Deployed the cloud function using the Google Cloud SDK, ensuring necessary libraries were included, and enabled the Google Cloud API whenever prompted.</a:t>
            </a:r>
          </a:p>
          <a:p>
            <a:pPr algn="ctr">
              <a:lnSpc>
                <a:spcPts val="3664"/>
              </a:lnSpc>
              <a:spcBef>
                <a:spcPct val="0"/>
              </a:spcBef>
            </a:pPr>
          </a:p>
          <a:p>
            <a:pPr algn="ctr">
              <a:lnSpc>
                <a:spcPts val="3664"/>
              </a:lnSpc>
              <a:spcBef>
                <a:spcPct val="0"/>
              </a:spcBef>
            </a:pPr>
            <a:r>
              <a:rPr lang="en-US" sz="2617">
                <a:solidFill>
                  <a:srgbClr val="000000"/>
                </a:solidFill>
                <a:latin typeface="Repo Bold Bold"/>
              </a:rPr>
              <a:t>Testing</a:t>
            </a:r>
          </a:p>
          <a:p>
            <a:pPr algn="ctr">
              <a:lnSpc>
                <a:spcPts val="3664"/>
              </a:lnSpc>
              <a:spcBef>
                <a:spcPct val="0"/>
              </a:spcBef>
            </a:pPr>
            <a:r>
              <a:rPr lang="en-US" sz="2617">
                <a:solidFill>
                  <a:srgbClr val="000000"/>
                </a:solidFill>
                <a:latin typeface="Repo Bold Bold"/>
              </a:rPr>
              <a:t>Used Postman to send image data as form data to the deployed function, that analyze the response for predictions, and ensures the function works correctly.</a:t>
            </a:r>
          </a:p>
          <a:p>
            <a:pPr algn="ctr">
              <a:lnSpc>
                <a:spcPts val="3664"/>
              </a:lnSpc>
              <a:spcBef>
                <a:spcPct val="0"/>
              </a:spcBef>
            </a:pPr>
          </a:p>
          <a:p>
            <a:pPr algn="ctr">
              <a:lnSpc>
                <a:spcPts val="3664"/>
              </a:lnSpc>
              <a:spcBef>
                <a:spcPct val="0"/>
              </a:spcBef>
            </a:pPr>
            <a:r>
              <a:rPr lang="en-US" sz="2617">
                <a:solidFill>
                  <a:srgbClr val="000000"/>
                </a:solidFill>
                <a:latin typeface="Repo Bold Bold"/>
              </a:rPr>
              <a:t>Function &amp; URL</a:t>
            </a:r>
          </a:p>
          <a:p>
            <a:pPr algn="ctr">
              <a:lnSpc>
                <a:spcPts val="3664"/>
              </a:lnSpc>
              <a:spcBef>
                <a:spcPct val="0"/>
              </a:spcBef>
            </a:pPr>
            <a:r>
              <a:rPr lang="en-US" sz="2617">
                <a:solidFill>
                  <a:srgbClr val="000000"/>
                </a:solidFill>
                <a:latin typeface="Repo Bold Bold"/>
              </a:rPr>
              <a:t>predict &amp; https://us-central1-leaf-disease-classification-1.cloudfunctions.net/predict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DAFu96PbLIk</dc:identifier>
  <dcterms:modified xsi:type="dcterms:W3CDTF">2011-08-01T06:04:30Z</dcterms:modified>
  <cp:revision>1</cp:revision>
  <dc:title>workout</dc:title>
</cp:coreProperties>
</file>